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428" r:id="rId1"/>
  </p:sldMasterIdLst>
  <p:notesMasterIdLst>
    <p:notesMasterId r:id="rId37"/>
  </p:notesMasterIdLst>
  <p:sldIdLst>
    <p:sldId id="256" r:id="rId2"/>
    <p:sldId id="355" r:id="rId3"/>
    <p:sldId id="257" r:id="rId4"/>
    <p:sldId id="368" r:id="rId5"/>
    <p:sldId id="297" r:id="rId6"/>
    <p:sldId id="306" r:id="rId7"/>
    <p:sldId id="266" r:id="rId8"/>
    <p:sldId id="357" r:id="rId9"/>
    <p:sldId id="265" r:id="rId10"/>
    <p:sldId id="259" r:id="rId11"/>
    <p:sldId id="340" r:id="rId12"/>
    <p:sldId id="341" r:id="rId13"/>
    <p:sldId id="365" r:id="rId14"/>
    <p:sldId id="264" r:id="rId15"/>
    <p:sldId id="281" r:id="rId16"/>
    <p:sldId id="326" r:id="rId17"/>
    <p:sldId id="262" r:id="rId18"/>
    <p:sldId id="280" r:id="rId19"/>
    <p:sldId id="298" r:id="rId20"/>
    <p:sldId id="279" r:id="rId21"/>
    <p:sldId id="308" r:id="rId22"/>
    <p:sldId id="350" r:id="rId23"/>
    <p:sldId id="359" r:id="rId24"/>
    <p:sldId id="313" r:id="rId25"/>
    <p:sldId id="349" r:id="rId26"/>
    <p:sldId id="282" r:id="rId27"/>
    <p:sldId id="360" r:id="rId28"/>
    <p:sldId id="361" r:id="rId29"/>
    <p:sldId id="362" r:id="rId30"/>
    <p:sldId id="363" r:id="rId31"/>
    <p:sldId id="348" r:id="rId32"/>
    <p:sldId id="364" r:id="rId33"/>
    <p:sldId id="318" r:id="rId34"/>
    <p:sldId id="277" r:id="rId35"/>
    <p:sldId id="370" r:id="rId3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D8ECC902-0EE6-4FCC-8F91-9CA28A2B11DD}">
          <p14:sldIdLst>
            <p14:sldId id="256"/>
            <p14:sldId id="355"/>
            <p14:sldId id="257"/>
            <p14:sldId id="368"/>
            <p14:sldId id="297"/>
            <p14:sldId id="306"/>
            <p14:sldId id="266"/>
            <p14:sldId id="357"/>
            <p14:sldId id="265"/>
            <p14:sldId id="259"/>
            <p14:sldId id="340"/>
            <p14:sldId id="341"/>
            <p14:sldId id="365"/>
            <p14:sldId id="264"/>
            <p14:sldId id="281"/>
            <p14:sldId id="326"/>
            <p14:sldId id="262"/>
            <p14:sldId id="280"/>
            <p14:sldId id="298"/>
            <p14:sldId id="279"/>
            <p14:sldId id="308"/>
            <p14:sldId id="350"/>
            <p14:sldId id="359"/>
            <p14:sldId id="313"/>
            <p14:sldId id="349"/>
            <p14:sldId id="282"/>
            <p14:sldId id="360"/>
          </p14:sldIdLst>
        </p14:section>
        <p14:section name="Раздел без заголовка" id="{9C0288F3-E1C0-44F0-9FFA-FF9C1D25A2D7}">
          <p14:sldIdLst>
            <p14:sldId id="361"/>
            <p14:sldId id="362"/>
            <p14:sldId id="363"/>
            <p14:sldId id="348"/>
            <p14:sldId id="364"/>
            <p14:sldId id="318"/>
            <p14:sldId id="277"/>
            <p14:sldId id="3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666666"/>
    <a:srgbClr val="F1F1F3"/>
    <a:srgbClr val="F5F5F5"/>
    <a:srgbClr val="FFFFFF"/>
    <a:srgbClr val="FFF871"/>
    <a:srgbClr val="FFFFA7"/>
    <a:srgbClr val="FFFF66"/>
    <a:srgbClr val="99FF99"/>
    <a:srgbClr val="47FF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Средний стиль 2 -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8603FDC-E32A-4AB5-989C-0864C3EAD2B8}" styleName="Стиль из темы 2 - акцент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9012ECD-51FC-41F1-AA8D-1B2483CD663E}" styleName="Светлый стиль 2 -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-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BC89EF96-8CEA-46FF-86C4-4CE0E7609802}" styleName="Светлый стиль 3 -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4" autoAdjust="0"/>
    <p:restoredTop sz="95349" autoAdjust="0"/>
  </p:normalViewPr>
  <p:slideViewPr>
    <p:cSldViewPr>
      <p:cViewPr varScale="1">
        <p:scale>
          <a:sx n="88" d="100"/>
          <a:sy n="88" d="100"/>
        </p:scale>
        <p:origin x="1482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3E5CA6-F0D0-4CDB-9AA3-9C6B634F267B}" type="datetimeFigureOut">
              <a:rPr lang="ru-RU" smtClean="0"/>
              <a:t>15.06.2019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095E10-B580-4C68-9DEE-906B786EDA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911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95E10-B580-4C68-9DEE-906B786EDA0D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313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95E10-B580-4C68-9DEE-906B786EDA0D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4590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95E10-B580-4C68-9DEE-906B786EDA0D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3118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95E10-B580-4C68-9DEE-906B786EDA0D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4904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95E10-B580-4C68-9DEE-906B786EDA0D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5263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A49D1-8DA9-4F1F-8FC1-44E6A5814B00}" type="datetime1">
              <a:rPr lang="ru-RU" smtClean="0"/>
              <a:t>15.06.2019</a:t>
            </a:fld>
            <a:endParaRPr lang="ru-RU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C5C989-2301-4BDF-B91E-C57D8C877669}" type="slidenum">
              <a:rPr lang="ru-RU" smtClean="0"/>
              <a:t>‹#›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C7378-70A5-4211-B4FF-F999355331D5}" type="datetime1">
              <a:rPr lang="ru-RU" smtClean="0"/>
              <a:t>15.06.2019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C989-2301-4BDF-B91E-C57D8C87766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AE11D-4442-4A16-8110-A7549F8D53A0}" type="datetime1">
              <a:rPr lang="ru-RU" smtClean="0"/>
              <a:t>15.06.2019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C989-2301-4BDF-B91E-C57D8C87766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8342F-83DF-439F-8678-8229EBCE4C6A}" type="datetime1">
              <a:rPr lang="ru-RU" smtClean="0"/>
              <a:t>15.06.2019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C989-2301-4BDF-B91E-C57D8C87766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DD614-A1CA-4FD0-B303-18A2EC0F6173}" type="datetime1">
              <a:rPr lang="ru-RU" smtClean="0"/>
              <a:t>15.06.2019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C989-2301-4BDF-B91E-C57D8C877669}" type="slidenum">
              <a:rPr lang="ru-RU" smtClean="0"/>
              <a:t>‹#›</a:t>
            </a:fld>
            <a:endParaRPr lang="ru-RU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06048-01EC-4F10-B5FC-B94ACEFB8A9C}" type="datetime1">
              <a:rPr lang="ru-RU" smtClean="0"/>
              <a:t>15.06.2019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C989-2301-4BDF-B91E-C57D8C877669}" type="slidenum">
              <a:rPr lang="ru-RU" smtClean="0"/>
              <a:t>‹#›</a:t>
            </a:fld>
            <a:endParaRPr lang="ru-RU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226B3-8544-473D-9937-C1AF38179396}" type="datetime1">
              <a:rPr lang="ru-RU" smtClean="0"/>
              <a:t>15.06.2019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C989-2301-4BDF-B91E-C57D8C877669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55249-6D0F-41C4-9EDF-9A84DF37DA69}" type="datetime1">
              <a:rPr lang="ru-RU" smtClean="0"/>
              <a:t>15.06.2019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C989-2301-4BDF-B91E-C57D8C87766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5D2D3-1514-4C2A-85DA-0876585418C1}" type="datetime1">
              <a:rPr lang="ru-RU" smtClean="0"/>
              <a:t>15.06.2019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C989-2301-4BDF-B91E-C57D8C87766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71D00-5616-4C37-A6A7-E03EAA0DAAB6}" type="datetime1">
              <a:rPr lang="ru-RU" smtClean="0"/>
              <a:t>15.06.2019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C989-2301-4BDF-B91E-C57D8C87766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762C5-060A-4F17-BDB8-92BA4D86DCBA}" type="datetime1">
              <a:rPr lang="ru-RU" smtClean="0"/>
              <a:t>15.06.2019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C989-2301-4BDF-B91E-C57D8C87766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9000">
              <a:schemeClr val="bg1">
                <a:tint val="80000"/>
                <a:satMod val="250000"/>
              </a:schemeClr>
            </a:gs>
            <a:gs pos="100000">
              <a:srgbClr val="FFFFA7"/>
            </a:gs>
            <a:gs pos="100000">
              <a:srgbClr val="FFF87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F8362728-D69E-4FCC-A033-9744ADAA1037}" type="datetime1">
              <a:rPr lang="ru-RU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15.06.2019</a:t>
            </a:fld>
            <a:endParaRPr lang="ru-RU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ru-RU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55C5C989-2301-4BDF-B91E-C57D8C877669}" type="slidenum">
              <a:rPr lang="ru-RU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29" r:id="rId1"/>
    <p:sldLayoutId id="2147484430" r:id="rId2"/>
    <p:sldLayoutId id="2147484431" r:id="rId3"/>
    <p:sldLayoutId id="2147484432" r:id="rId4"/>
    <p:sldLayoutId id="2147484433" r:id="rId5"/>
    <p:sldLayoutId id="2147484434" r:id="rId6"/>
    <p:sldLayoutId id="2147484435" r:id="rId7"/>
    <p:sldLayoutId id="2147484436" r:id="rId8"/>
    <p:sldLayoutId id="2147484437" r:id="rId9"/>
    <p:sldLayoutId id="2147484438" r:id="rId10"/>
    <p:sldLayoutId id="2147484439" r:id="rId11"/>
  </p:sldLayoutIdLst>
  <p:hf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571472" y="1700808"/>
            <a:ext cx="8143932" cy="2214578"/>
          </a:xfrm>
          <a:prstGeom prst="rect">
            <a:avLst/>
          </a:prstGeom>
          <a:solidFill>
            <a:srgbClr val="F1F1F3"/>
          </a:solidFill>
          <a:ln>
            <a:solidFill>
              <a:srgbClr val="F5F5F5"/>
            </a:solidFill>
          </a:ln>
        </p:spPr>
        <p:style>
          <a:lnRef idx="1">
            <a:schemeClr val="accent1"/>
          </a:lnRef>
          <a:fillRef idx="1001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ru-RU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2000" b="1" dirty="0">
                <a:latin typeface="Verdana" panose="020B0604030504040204" pitchFamily="34" charset="0"/>
                <a:ea typeface="Verdana" panose="020B0604030504040204" pitchFamily="34" charset="0"/>
              </a:rPr>
              <a:t>Разработка информационно-аналитической системы управления гостиницей с блоком оценки и прогноза востребованности её услуг</a:t>
            </a:r>
            <a:endParaRPr lang="ru-RU" sz="2000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itchFamily="18" charset="0"/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405953" y="4279416"/>
            <a:ext cx="8319867" cy="246195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lIns="182880" tIns="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3" algn="l">
              <a:buSzPct val="80000"/>
              <a:buFontTx/>
              <a:buNone/>
              <a:tabLst>
                <a:tab pos="36513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ru-RU" sz="15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Выполнил</a:t>
            </a:r>
            <a:r>
              <a:rPr lang="ru-RU" sz="1500" b="1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и</a:t>
            </a:r>
            <a:r>
              <a:rPr lang="ru-RU" sz="15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					        ст. гр. ПИЭ-51</a:t>
            </a:r>
          </a:p>
          <a:p>
            <a:pPr marL="36513" algn="l">
              <a:buSzPct val="80000"/>
              <a:buFontTx/>
              <a:buNone/>
              <a:tabLst>
                <a:tab pos="36513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ru-RU" sz="15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						        Грибов Владимир,</a:t>
            </a:r>
          </a:p>
          <a:p>
            <a:pPr marL="36513" algn="l">
              <a:buSzPct val="80000"/>
              <a:buFontTx/>
              <a:buNone/>
              <a:tabLst>
                <a:tab pos="36513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ru-RU" sz="15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						        Зверев Антон</a:t>
            </a:r>
          </a:p>
          <a:p>
            <a:pPr marL="36513" algn="l">
              <a:buSzPct val="80000"/>
              <a:buFontTx/>
              <a:buNone/>
              <a:tabLst>
                <a:tab pos="36513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endParaRPr lang="ru-RU" sz="1500" b="1" dirty="0" smtClean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36513" algn="l">
              <a:buSzPct val="80000"/>
              <a:buFontTx/>
              <a:buNone/>
              <a:tabLst>
                <a:tab pos="36513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ru-RU" sz="15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Руководитель  				    	        ст. преподаватель</a:t>
            </a:r>
          </a:p>
          <a:p>
            <a:pPr marL="36513" algn="l">
              <a:buSzPct val="80000"/>
              <a:buFontTx/>
              <a:buNone/>
              <a:tabLst>
                <a:tab pos="36513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ru-RU" sz="15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						        каф. ИСЭ </a:t>
            </a:r>
          </a:p>
          <a:p>
            <a:pPr marL="36513" algn="l">
              <a:buSzPct val="80000"/>
              <a:tabLst>
                <a:tab pos="36513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ru-RU" sz="15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						        </a:t>
            </a:r>
            <a:r>
              <a:rPr lang="ru-RU" sz="1500" b="1" dirty="0" err="1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Гунер</a:t>
            </a:r>
            <a:r>
              <a:rPr lang="ru-RU" sz="15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Михаил</a:t>
            </a:r>
            <a:endParaRPr lang="ru-RU" sz="1500" b="1" dirty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36513" algn="l">
              <a:buSzPct val="80000"/>
              <a:buFontTx/>
              <a:buNone/>
              <a:tabLst>
                <a:tab pos="36513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ru-RU" sz="15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						        Викторович</a:t>
            </a:r>
          </a:p>
          <a:p>
            <a:pPr marL="36513">
              <a:buSzPct val="80000"/>
              <a:buFontTx/>
              <a:buNone/>
              <a:tabLst>
                <a:tab pos="36513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ru-RU" sz="15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БАРНАУЛ 2019</a:t>
            </a:r>
            <a:endParaRPr lang="ru-RU" sz="1500" b="1" dirty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592388" y="116632"/>
            <a:ext cx="8123015" cy="160740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Алтайский государственный технический университет</a:t>
            </a:r>
            <a:b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им. И. И. Ползунова</a:t>
            </a:r>
            <a:b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Кафедра «Информационные системы в экономике»</a:t>
            </a:r>
            <a:r>
              <a:rPr kumimoji="0" lang="ru-RU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kumimoji="0" lang="ru-RU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</a:b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80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3009" y="2460687"/>
            <a:ext cx="8151440" cy="3168352"/>
          </a:xfrm>
        </p:spPr>
        <p:txBody>
          <a:bodyPr>
            <a:normAutofit/>
          </a:bodyPr>
          <a:lstStyle/>
          <a:p>
            <a:pPr algn="just">
              <a:buClr>
                <a:srgbClr val="002060"/>
              </a:buClr>
            </a:pP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Отсутствие единой базы с контактами клиентов;</a:t>
            </a:r>
          </a:p>
          <a:p>
            <a:pPr algn="just">
              <a:buClr>
                <a:srgbClr val="002060"/>
              </a:buClr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Отсутствие единой базы истории взаимоотношения 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 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клиентом;</a:t>
            </a:r>
          </a:p>
          <a:p>
            <a:pPr algn="just">
              <a:buClr>
                <a:srgbClr val="002060"/>
              </a:buClr>
            </a:pP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Высокие 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трудозатраты на формирование 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отчетов по работе с клиентами, по сделкам;</a:t>
            </a:r>
          </a:p>
          <a:p>
            <a:pPr algn="just">
              <a:buClr>
                <a:srgbClr val="002060"/>
              </a:buClr>
            </a:pP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Мало механизмов привлечения новых клиентов.</a:t>
            </a:r>
          </a:p>
          <a:p>
            <a:pPr algn="just">
              <a:buClr>
                <a:srgbClr val="002060"/>
              </a:buClr>
            </a:pPr>
            <a:endParaRPr lang="ru-RU" dirty="0" smtClean="0">
              <a:solidFill>
                <a:schemeClr val="tx1"/>
              </a:solidFill>
            </a:endParaRPr>
          </a:p>
        </p:txBody>
      </p:sp>
      <p:sp>
        <p:nvSpPr>
          <p:cNvPr id="7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1981200" cy="365760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r"/>
            <a:fld id="{55C5C989-2301-4BDF-B91E-C57D8C877669}" type="slidenum">
              <a:rPr lang="ru-RU" sz="2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10</a:t>
            </a:fld>
            <a:endParaRPr lang="ru-RU" sz="2000" b="1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295222" y="1412776"/>
            <a:ext cx="8597258" cy="896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just">
              <a:buClr>
                <a:srgbClr val="002060"/>
              </a:buClr>
              <a:buNone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настоящее время учет клиентов и ведение всех документов 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осуществляется в 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пакете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Office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b="1" dirty="0">
              <a:solidFill>
                <a:schemeClr val="tx1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114300" indent="0">
              <a:buClr>
                <a:srgbClr val="002060"/>
              </a:buClr>
              <a:buNone/>
            </a:pP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539552" y="476672"/>
            <a:ext cx="8229600" cy="76348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Недостатки действующей модели</a:t>
            </a:r>
            <a:endParaRPr lang="ru-RU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74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539552" y="0"/>
            <a:ext cx="8229600" cy="764704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Сравнительный обзор аналогичных систем</a:t>
            </a:r>
            <a:endParaRPr lang="ru-RU" sz="2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2" name="Объект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3446263"/>
              </p:ext>
            </p:extLst>
          </p:nvPr>
        </p:nvGraphicFramePr>
        <p:xfrm>
          <a:off x="569707" y="777415"/>
          <a:ext cx="8064895" cy="57649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04256"/>
                <a:gridCol w="1872208"/>
                <a:gridCol w="1368152"/>
                <a:gridCol w="1440160"/>
                <a:gridCol w="1080119"/>
              </a:tblGrid>
              <a:tr h="576064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1400" dirty="0">
                          <a:effectLst/>
                        </a:rPr>
                        <a:t>Название системы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  <a:tc rowSpan="2"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en-US" sz="1400" b="1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HotelCloud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  <a:tc rowSpan="2"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PMS Cloud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  <a:tc rowSpan="2"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en-US" sz="1400" b="1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KWHotel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  <a:tc rowSpan="2"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en-US" sz="1400" b="1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YuKoSoft</a:t>
                      </a: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Гостиница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</a:tr>
              <a:tr h="822902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1400" dirty="0">
                          <a:effectLst/>
                        </a:rPr>
                        <a:t>Функционал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411451"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14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Бронирование номеров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>
                          <a:effectLst/>
                        </a:rPr>
                        <a:t>+</a:t>
                      </a:r>
                      <a:endParaRPr lang="ru-RU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>
                          <a:effectLst/>
                        </a:rPr>
                        <a:t>+</a:t>
                      </a:r>
                      <a:endParaRPr lang="ru-RU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ru-RU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+</a:t>
                      </a:r>
                      <a:endParaRPr lang="ru-RU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</a:tr>
              <a:tr h="617177"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14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отчетности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ru-RU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  <a:tc>
                  <a:txBody>
                    <a:bodyPr/>
                    <a:lstStyle/>
                    <a:p>
                      <a:pPr marL="0" indent="635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>
                          <a:effectLst/>
                        </a:rPr>
                        <a:t>+</a:t>
                      </a:r>
                      <a:endParaRPr lang="ru-RU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ru-RU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+</a:t>
                      </a:r>
                      <a:endParaRPr lang="ru-RU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</a:tr>
              <a:tr h="822902"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1400" b="1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Online</a:t>
                      </a:r>
                      <a:r>
                        <a:rPr lang="ru-RU" sz="14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бронирование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>
                          <a:effectLst/>
                        </a:rPr>
                        <a:t>+</a:t>
                      </a:r>
                      <a:endParaRPr lang="ru-RU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  <a:tc>
                  <a:txBody>
                    <a:bodyPr/>
                    <a:lstStyle/>
                    <a:p>
                      <a:pPr marL="0" indent="635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+</a:t>
                      </a:r>
                      <a:endParaRPr lang="ru-RU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>
                          <a:effectLst/>
                        </a:rPr>
                        <a:t>-</a:t>
                      </a:r>
                      <a:endParaRPr lang="ru-RU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>
                          <a:effectLst/>
                        </a:rPr>
                        <a:t>-</a:t>
                      </a:r>
                      <a:endParaRPr lang="ru-RU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</a:tr>
              <a:tr h="617177"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14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Календарь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>
                          <a:effectLst/>
                        </a:rPr>
                        <a:t>+</a:t>
                      </a:r>
                      <a:endParaRPr lang="ru-RU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ru-RU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 smtClean="0">
                          <a:effectLst/>
                        </a:rPr>
                        <a:t>+</a:t>
                      </a:r>
                      <a:endParaRPr lang="ru-RU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 smtClean="0">
                          <a:effectLst/>
                        </a:rPr>
                        <a:t>+</a:t>
                      </a:r>
                    </a:p>
                  </a:txBody>
                  <a:tcPr marL="51431" marR="51431" marT="0" marB="0" anchor="ctr"/>
                </a:tc>
              </a:tr>
              <a:tr h="617177"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14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Поддержка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+</a:t>
                      </a:r>
                      <a:endParaRPr lang="ru-RU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+</a:t>
                      </a:r>
                      <a:endParaRPr lang="ru-RU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+</a:t>
                      </a:r>
                      <a:endParaRPr lang="ru-RU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 smtClean="0">
                          <a:effectLst/>
                        </a:rPr>
                        <a:t>+</a:t>
                      </a:r>
                    </a:p>
                  </a:txBody>
                  <a:tcPr marL="51431" marR="51431" marT="0" marB="0" anchor="ctr"/>
                </a:tc>
              </a:tr>
              <a:tr h="617177"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14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Учет уборок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endParaRPr lang="ru-RU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+</a:t>
                      </a:r>
                      <a:endParaRPr lang="ru-RU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endParaRPr lang="ru-RU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 smtClean="0">
                          <a:effectLst/>
                        </a:rPr>
                        <a:t>-</a:t>
                      </a:r>
                    </a:p>
                  </a:txBody>
                  <a:tcPr marL="51431" marR="51431" marT="0" marB="0" anchor="ctr"/>
                </a:tc>
              </a:tr>
              <a:tr h="617177"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14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аналитики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endParaRPr lang="ru-RU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+</a:t>
                      </a:r>
                      <a:endParaRPr lang="ru-RU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endParaRPr lang="ru-RU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 smtClean="0">
                          <a:effectLst/>
                        </a:rPr>
                        <a:t>-</a:t>
                      </a:r>
                    </a:p>
                  </a:txBody>
                  <a:tcPr marL="51431" marR="51431" marT="0" marB="0" anchor="ctr"/>
                </a:tc>
              </a:tr>
            </a:tbl>
          </a:graphicData>
        </a:graphic>
      </p:graphicFrame>
      <p:sp>
        <p:nvSpPr>
          <p:cNvPr id="7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1981200" cy="365760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r"/>
            <a:fld id="{55C5C989-2301-4BDF-B91E-C57D8C877669}" type="slidenum">
              <a:rPr lang="ru-RU" sz="2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11</a:t>
            </a:fld>
            <a:endParaRPr lang="ru-RU" sz="2000" b="1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91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539552" y="0"/>
            <a:ext cx="8229600" cy="691480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Сравнительный обзор аналогичных систем</a:t>
            </a:r>
            <a:endParaRPr lang="ru-RU" sz="2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2" name="Объект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4712729"/>
              </p:ext>
            </p:extLst>
          </p:nvPr>
        </p:nvGraphicFramePr>
        <p:xfrm>
          <a:off x="395536" y="836712"/>
          <a:ext cx="8280920" cy="50836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20128"/>
                <a:gridCol w="1912855"/>
                <a:gridCol w="1326159"/>
                <a:gridCol w="1243240"/>
                <a:gridCol w="1178538"/>
              </a:tblGrid>
              <a:tr h="444006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1400" dirty="0">
                          <a:effectLst/>
                        </a:rPr>
                        <a:t>Название системы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  <a:tc rowSpan="2"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en-US" sz="1400" b="1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HotelCloud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  <a:tc rowSpan="2"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PMS Cloud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  <a:tc rowSpan="2"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en-US" sz="1400" b="1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KWHotel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  <a:tc rowSpan="2"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en-US" sz="1400" b="1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YuKoSoft</a:t>
                      </a: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Гостиница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</a:tr>
              <a:tr h="634258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1400" dirty="0">
                          <a:effectLst/>
                        </a:rPr>
                        <a:t>Функционал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1" marR="51431" marT="0" marB="0"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634258"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14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Мобильное приложение</a:t>
                      </a:r>
                      <a:endParaRPr lang="ru-RU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-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 smtClean="0">
                          <a:effectLst/>
                          <a:latin typeface="+mn-lt"/>
                          <a:ea typeface="Calibri"/>
                          <a:cs typeface="Times New Roman"/>
                        </a:rPr>
                        <a:t>+</a:t>
                      </a:r>
                      <a:endParaRPr lang="ru-RU" sz="2000" b="1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 smtClean="0">
                          <a:effectLst/>
                          <a:latin typeface="+mn-lt"/>
                          <a:ea typeface="Calibri"/>
                          <a:cs typeface="Times New Roman"/>
                        </a:rPr>
                        <a:t>+</a:t>
                      </a:r>
                      <a:endParaRPr lang="ru-RU" sz="2000" b="1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-</a:t>
                      </a:r>
                    </a:p>
                  </a:txBody>
                  <a:tcPr marL="68580" marR="68580" marT="0" marB="0" anchor="ctr"/>
                </a:tc>
              </a:tr>
              <a:tr h="634258"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14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Возможность создания резервной копии</a:t>
                      </a:r>
                      <a:endParaRPr lang="ru-RU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+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-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 smtClean="0">
                          <a:effectLst/>
                          <a:latin typeface="+mn-lt"/>
                          <a:ea typeface="Calibri"/>
                          <a:cs typeface="Times New Roman"/>
                        </a:rPr>
                        <a:t>-</a:t>
                      </a:r>
                      <a:endParaRPr lang="ru-RU" sz="2000" b="1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 smtClean="0">
                          <a:effectLst/>
                          <a:latin typeface="+mn-lt"/>
                          <a:ea typeface="Calibri"/>
                          <a:cs typeface="Times New Roman"/>
                        </a:rPr>
                        <a:t>-</a:t>
                      </a:r>
                      <a:endParaRPr lang="ru-RU" sz="2000" b="1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634258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14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Настройка шаблонов документов</a:t>
                      </a:r>
                      <a:endParaRPr lang="ru-RU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 smtClean="0">
                          <a:effectLst/>
                          <a:latin typeface="+mn-lt"/>
                          <a:ea typeface="Calibri"/>
                          <a:cs typeface="Times New Roman"/>
                        </a:rPr>
                        <a:t>-</a:t>
                      </a:r>
                      <a:endParaRPr lang="ru-RU" sz="2000" b="1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+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635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-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 smtClean="0">
                          <a:effectLst/>
                          <a:latin typeface="+mn-lt"/>
                          <a:ea typeface="Calibri"/>
                          <a:cs typeface="Times New Roman"/>
                        </a:rPr>
                        <a:t>-</a:t>
                      </a:r>
                      <a:endParaRPr lang="ru-RU" sz="2000" b="1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679726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14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Демо-версия</a:t>
                      </a:r>
                      <a:endParaRPr lang="ru-RU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 smtClean="0">
                          <a:effectLst/>
                          <a:latin typeface="+mn-lt"/>
                          <a:ea typeface="Calibri"/>
                          <a:cs typeface="Times New Roman"/>
                        </a:rPr>
                        <a:t>+</a:t>
                      </a:r>
                      <a:endParaRPr lang="ru-RU" sz="2000" b="1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 smtClean="0">
                          <a:effectLst/>
                          <a:latin typeface="+mn-lt"/>
                          <a:ea typeface="Calibri"/>
                          <a:cs typeface="Times New Roman"/>
                        </a:rPr>
                        <a:t>+</a:t>
                      </a:r>
                      <a:endParaRPr lang="ru-RU" sz="2000" b="1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 smtClean="0">
                          <a:effectLst/>
                          <a:latin typeface="+mn-lt"/>
                          <a:ea typeface="Calibri"/>
                          <a:cs typeface="Times New Roman"/>
                        </a:rPr>
                        <a:t>+</a:t>
                      </a:r>
                      <a:endParaRPr lang="ru-RU" sz="2000" b="1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 smtClean="0">
                          <a:effectLst/>
                          <a:latin typeface="+mn-lt"/>
                          <a:ea typeface="Calibri"/>
                          <a:cs typeface="Times New Roman"/>
                        </a:rPr>
                        <a:t>+</a:t>
                      </a:r>
                      <a:endParaRPr lang="ru-RU" sz="2000" b="1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679726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14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Синхронизация с популярными OTA</a:t>
                      </a:r>
                      <a:endParaRPr lang="ru-RU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 smtClean="0">
                          <a:effectLst/>
                          <a:latin typeface="+mn-lt"/>
                          <a:ea typeface="Calibri"/>
                          <a:cs typeface="Times New Roman"/>
                        </a:rPr>
                        <a:t>-</a:t>
                      </a:r>
                      <a:endParaRPr lang="ru-RU" sz="2000" b="1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 smtClean="0">
                          <a:effectLst/>
                          <a:latin typeface="+mn-lt"/>
                          <a:ea typeface="Calibri"/>
                          <a:cs typeface="Times New Roman"/>
                        </a:rPr>
                        <a:t>+</a:t>
                      </a:r>
                      <a:endParaRPr lang="ru-RU" sz="2000" b="1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 smtClean="0">
                          <a:effectLst/>
                          <a:latin typeface="+mn-lt"/>
                          <a:ea typeface="Calibri"/>
                          <a:cs typeface="Times New Roman"/>
                        </a:rPr>
                        <a:t>-</a:t>
                      </a:r>
                      <a:endParaRPr lang="ru-RU" sz="2000" b="1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2000" b="1" dirty="0" smtClean="0">
                          <a:effectLst/>
                          <a:latin typeface="+mn-lt"/>
                          <a:ea typeface="Calibri"/>
                          <a:cs typeface="Times New Roman"/>
                        </a:rPr>
                        <a:t>-</a:t>
                      </a:r>
                      <a:endParaRPr lang="ru-RU" sz="2000" b="1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679726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14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Стоимость</a:t>
                      </a:r>
                      <a:endParaRPr lang="ru-RU" sz="1400" b="1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1600" b="1" dirty="0" smtClean="0">
                          <a:effectLst/>
                          <a:latin typeface="+mn-lt"/>
                          <a:ea typeface="Calibri"/>
                          <a:cs typeface="Times New Roman"/>
                        </a:rPr>
                        <a:t>100 руб./номер</a:t>
                      </a:r>
                    </a:p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1600" b="1" dirty="0" smtClean="0">
                          <a:effectLst/>
                          <a:latin typeface="+mn-lt"/>
                          <a:ea typeface="Calibri"/>
                          <a:cs typeface="Times New Roman"/>
                        </a:rPr>
                        <a:t>в</a:t>
                      </a:r>
                      <a:r>
                        <a:rPr lang="ru-RU" sz="1600" b="1" baseline="0" dirty="0" smtClean="0">
                          <a:effectLst/>
                          <a:latin typeface="+mn-lt"/>
                          <a:ea typeface="Calibri"/>
                          <a:cs typeface="Times New Roman"/>
                        </a:rPr>
                        <a:t> мес.</a:t>
                      </a:r>
                      <a:endParaRPr lang="ru-RU" sz="1600" b="1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1600" b="1" dirty="0" smtClean="0">
                          <a:effectLst/>
                          <a:latin typeface="+mn-lt"/>
                          <a:ea typeface="Calibri"/>
                          <a:cs typeface="Times New Roman"/>
                        </a:rPr>
                        <a:t>1500 руб.</a:t>
                      </a:r>
                    </a:p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1600" b="1" dirty="0" smtClean="0">
                          <a:effectLst/>
                          <a:latin typeface="+mn-lt"/>
                          <a:ea typeface="Calibri"/>
                          <a:cs typeface="Times New Roman"/>
                        </a:rPr>
                        <a:t>в мес.</a:t>
                      </a:r>
                      <a:endParaRPr lang="ru-RU" sz="1600" b="1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1600" b="1" dirty="0" smtClean="0">
                          <a:effectLst/>
                          <a:latin typeface="+mn-lt"/>
                          <a:ea typeface="Calibri"/>
                          <a:cs typeface="Times New Roman"/>
                        </a:rPr>
                        <a:t>1200 руб.</a:t>
                      </a:r>
                    </a:p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1600" b="1" baseline="0" dirty="0" smtClean="0">
                          <a:effectLst/>
                          <a:latin typeface="+mn-lt"/>
                          <a:ea typeface="Calibri"/>
                          <a:cs typeface="Times New Roman"/>
                        </a:rPr>
                        <a:t>в мес.</a:t>
                      </a:r>
                      <a:endParaRPr lang="ru-RU" sz="1600" b="1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1600" b="1" dirty="0" smtClean="0">
                          <a:effectLst/>
                          <a:latin typeface="+mn-lt"/>
                          <a:ea typeface="Calibri"/>
                          <a:cs typeface="Times New Roman"/>
                        </a:rPr>
                        <a:t>8000 руб.</a:t>
                      </a:r>
                    </a:p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939790" algn="r"/>
                        </a:tabLst>
                      </a:pPr>
                      <a:r>
                        <a:rPr lang="ru-RU" sz="1600" b="1" dirty="0" smtClean="0">
                          <a:effectLst/>
                          <a:latin typeface="+mn-lt"/>
                          <a:ea typeface="Calibri"/>
                          <a:cs typeface="Times New Roman"/>
                        </a:rPr>
                        <a:t>лицензия</a:t>
                      </a:r>
                      <a:endParaRPr lang="ru-RU" sz="1600" b="1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9" name="Номер слайда 3"/>
          <p:cNvSpPr txBox="1">
            <a:spLocks/>
          </p:cNvSpPr>
          <p:nvPr/>
        </p:nvSpPr>
        <p:spPr>
          <a:xfrm>
            <a:off x="6876256" y="6381328"/>
            <a:ext cx="1981200" cy="365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ru-RU"/>
            </a:defPPr>
            <a:lvl1pPr marL="0" algn="l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5C5C989-2301-4BDF-B91E-C57D8C877669}" type="slidenum">
              <a:rPr lang="ru-RU" sz="2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12</a:t>
            </a:fld>
            <a:endParaRPr lang="ru-RU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24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C989-2301-4BDF-B91E-C57D8C877669}" type="slidenum">
              <a:rPr lang="ru-RU" sz="18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13</a:t>
            </a:fld>
            <a:endParaRPr lang="ru-RU" sz="1800" dirty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611560" y="346956"/>
            <a:ext cx="8229600" cy="835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ru-RU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Интернет-магазин для клиента</a:t>
            </a:r>
            <a:endParaRPr lang="ru-RU" sz="2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79"/>
          <a:stretch/>
        </p:blipFill>
        <p:spPr bwMode="auto">
          <a:xfrm>
            <a:off x="323528" y="1412776"/>
            <a:ext cx="5753235" cy="289567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8" t="34613" r="14860" b="6576"/>
          <a:stretch/>
        </p:blipFill>
        <p:spPr bwMode="auto">
          <a:xfrm>
            <a:off x="3707904" y="3789039"/>
            <a:ext cx="5256584" cy="24476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36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04248" y="6447616"/>
            <a:ext cx="1981200" cy="365760"/>
          </a:xfrm>
        </p:spPr>
        <p:txBody>
          <a:bodyPr/>
          <a:lstStyle/>
          <a:p>
            <a:pPr algn="r"/>
            <a:fld id="{55C5C989-2301-4BDF-B91E-C57D8C877669}" type="slidenum">
              <a:rPr lang="ru-RU" sz="2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14</a:t>
            </a:fld>
            <a:endParaRPr lang="ru-RU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441325" y="260648"/>
            <a:ext cx="8261350" cy="779463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1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Модель бизнес процессов А0 «Управление взаимоотношениями с клиентами»</a:t>
            </a:r>
            <a:br>
              <a:rPr lang="ru-RU" sz="1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1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(модель деятельности «КАК ДОЛЖНО БЫТЬ»)</a:t>
            </a:r>
            <a:endParaRPr lang="ru-RU" sz="1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2050" name="Picture 2" descr="C:\Users\Дарья\Desktop\New Folder\как будет\02_A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5"/>
          <a:stretch/>
        </p:blipFill>
        <p:spPr bwMode="auto">
          <a:xfrm>
            <a:off x="683568" y="1196752"/>
            <a:ext cx="8183084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77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32240" y="6381328"/>
            <a:ext cx="2133600" cy="365125"/>
          </a:xfrm>
        </p:spPr>
        <p:txBody>
          <a:bodyPr/>
          <a:lstStyle/>
          <a:p>
            <a:pPr algn="r"/>
            <a:fld id="{55C5C989-2301-4BDF-B91E-C57D8C877669}" type="slidenum">
              <a:rPr lang="ru-RU" sz="2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15</a:t>
            </a:fld>
            <a:endParaRPr lang="ru-RU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441325" y="476672"/>
            <a:ext cx="8261350" cy="576262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1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Детализация блока А2 «Поиск клиентских баз»</a:t>
            </a:r>
            <a:br>
              <a:rPr lang="ru-RU" sz="1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1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(модель деятельности «КАК ДОЛЖНО БЫТЬ»)</a:t>
            </a:r>
            <a:endParaRPr lang="ru-RU" sz="1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3074" name="Picture 2" descr="C:\Users\Дарья\Desktop\New Folder\как будет2\03_A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0"/>
          <a:stretch/>
        </p:blipFill>
        <p:spPr bwMode="auto">
          <a:xfrm>
            <a:off x="766761" y="1268760"/>
            <a:ext cx="7941884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79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76256" y="6237312"/>
            <a:ext cx="1981200" cy="365760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r"/>
            <a:fld id="{55C5C989-2301-4BDF-B91E-C57D8C877669}" type="slidenum">
              <a:rPr lang="ru-RU" sz="2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16</a:t>
            </a:fld>
            <a:endParaRPr lang="ru-RU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539552" y="476672"/>
            <a:ext cx="8229600" cy="76348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Детализация блока </a:t>
            </a:r>
            <a:r>
              <a:rPr lang="ru-RU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А4 </a:t>
            </a:r>
            <a:r>
              <a:rPr lang="ru-RU" sz="1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«</a:t>
            </a:r>
            <a:r>
              <a:rPr lang="ru-RU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Р</a:t>
            </a:r>
            <a:r>
              <a:rPr lang="ru-RU" sz="1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ассылка </a:t>
            </a:r>
            <a:r>
              <a:rPr lang="ru-RU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писем и диалог </a:t>
            </a:r>
            <a:r>
              <a:rPr lang="ru-RU" sz="1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ru-RU" sz="1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1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с клиентом»</a:t>
            </a:r>
            <a:br>
              <a:rPr lang="ru-RU" sz="1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1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(модель деятельности «КАК ДОЛЖНО БЫТЬ»)</a:t>
            </a:r>
            <a:endParaRPr lang="ru-RU" sz="1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4098" name="Picture 2" descr="C:\Users\Дарья\Desktop\New Folder\как будет3\05_A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0"/>
          <a:stretch/>
        </p:blipFill>
        <p:spPr bwMode="auto">
          <a:xfrm>
            <a:off x="683568" y="1412776"/>
            <a:ext cx="7903966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32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476672"/>
            <a:ext cx="7560840" cy="882424"/>
          </a:xfrm>
        </p:spPr>
        <p:txBody>
          <a:bodyPr>
            <a:noAutofit/>
          </a:bodyPr>
          <a:lstStyle/>
          <a:p>
            <a:pPr marL="114300" indent="0" algn="ctr">
              <a:lnSpc>
                <a:spcPct val="100000"/>
              </a:lnSpc>
            </a:pPr>
            <a:r>
              <a:rPr lang="ru-RU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Функциональные ВОЗМОЖНОСТИ системы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9552" y="1772816"/>
            <a:ext cx="8229600" cy="3123728"/>
          </a:xfrm>
        </p:spPr>
        <p:txBody>
          <a:bodyPr>
            <a:noAutofit/>
          </a:bodyPr>
          <a:lstStyle/>
          <a:p>
            <a:pPr lvl="0" algn="just">
              <a:spcAft>
                <a:spcPts val="1000"/>
              </a:spcAft>
              <a:buSzPts val="1400"/>
              <a:buFont typeface="Symbol"/>
              <a:buChar char=""/>
              <a:tabLst>
                <a:tab pos="5939790" algn="r"/>
              </a:tabLst>
            </a:pPr>
            <a:endParaRPr lang="ru-RU" dirty="0" smtClean="0">
              <a:latin typeface="Times New Roman"/>
              <a:ea typeface="Times New Roman"/>
              <a:cs typeface="Times New Roman"/>
            </a:endParaRPr>
          </a:p>
          <a:p>
            <a:pPr lvl="0" algn="just">
              <a:spcAft>
                <a:spcPts val="1000"/>
              </a:spcAft>
              <a:buSzPts val="1400"/>
              <a:buFont typeface="Symbol"/>
              <a:buChar char=""/>
              <a:tabLst>
                <a:tab pos="5939790" algn="r"/>
              </a:tabLst>
            </a:pPr>
            <a:r>
              <a:rPr lang="ru-RU" dirty="0" smtClean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Ведение необходимых справочников для работы системы;</a:t>
            </a:r>
            <a:endParaRPr lang="ru-RU" sz="1800" dirty="0">
              <a:solidFill>
                <a:schemeClr val="tx1"/>
              </a:solidFill>
              <a:latin typeface="Calibri"/>
              <a:ea typeface="Calibri"/>
              <a:cs typeface="Times New Roman"/>
            </a:endParaRPr>
          </a:p>
          <a:p>
            <a:pPr lvl="0" algn="just">
              <a:buSzPts val="1400"/>
              <a:buFont typeface="Symbol"/>
              <a:buChar char=""/>
              <a:tabLst>
                <a:tab pos="5939790" algn="r"/>
              </a:tabLst>
            </a:pPr>
            <a:r>
              <a:rPr lang="ru-RU" dirty="0" smtClean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Составления основных документов деятельности гостиницы</a:t>
            </a:r>
            <a:r>
              <a:rPr lang="ru-RU" dirty="0" smtClean="0">
                <a:solidFill>
                  <a:schemeClr val="tx1"/>
                </a:solidFill>
                <a:latin typeface="Times New Roman"/>
                <a:ea typeface="Times New Roman"/>
              </a:rPr>
              <a:t>;</a:t>
            </a:r>
          </a:p>
          <a:p>
            <a:pPr algn="just">
              <a:buSzPts val="1400"/>
              <a:buFont typeface="Symbol"/>
              <a:buChar char=""/>
              <a:tabLst>
                <a:tab pos="5939790" algn="r"/>
              </a:tabLst>
            </a:pPr>
            <a:r>
              <a:rPr lang="ru-RU" dirty="0" smtClean="0">
                <a:solidFill>
                  <a:schemeClr val="tx1"/>
                </a:solidFill>
                <a:latin typeface="Times New Roman"/>
                <a:ea typeface="Times New Roman"/>
              </a:rPr>
              <a:t>Формирование отчетности по деятельности гостиницы;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153400" y="6381328"/>
            <a:ext cx="1981200" cy="365760"/>
          </a:xfrm>
        </p:spPr>
        <p:txBody>
          <a:bodyPr/>
          <a:lstStyle/>
          <a:p>
            <a:fld id="{55C5C989-2301-4BDF-B91E-C57D8C877669}" type="slidenum">
              <a:rPr lang="ru-RU" sz="2000" b="1" cap="all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17</a:t>
            </a:fld>
            <a:endParaRPr lang="ru-RU" sz="2000" b="1" cap="all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31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188640"/>
            <a:ext cx="7992888" cy="664096"/>
          </a:xfrm>
        </p:spPr>
        <p:txBody>
          <a:bodyPr>
            <a:normAutofit fontScale="90000"/>
          </a:bodyPr>
          <a:lstStyle/>
          <a:p>
            <a:r>
              <a:rPr lang="ru-RU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Логическая схема базы данных</a:t>
            </a:r>
            <a:endParaRPr lang="ru-RU" sz="2700" dirty="0">
              <a:solidFill>
                <a:srgbClr val="FF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946917" y="6381328"/>
            <a:ext cx="1981200" cy="365760"/>
          </a:xfrm>
        </p:spPr>
        <p:txBody>
          <a:bodyPr/>
          <a:lstStyle/>
          <a:p>
            <a:pPr algn="r"/>
            <a:fld id="{55C5C989-2301-4BDF-B91E-C57D8C877669}" type="slidenum">
              <a:rPr lang="ru-RU" sz="2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18</a:t>
            </a:fld>
            <a:endParaRPr lang="ru-RU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039" y="1196752"/>
            <a:ext cx="7747946" cy="432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04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05752" y="116632"/>
            <a:ext cx="7621487" cy="743569"/>
          </a:xfrm>
        </p:spPr>
        <p:txBody>
          <a:bodyPr>
            <a:normAutofit fontScale="90000"/>
          </a:bodyPr>
          <a:lstStyle/>
          <a:p>
            <a:r>
              <a:rPr lang="ru-RU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ПРОГРАММНОЕ ОБЕСПЕЧЕНИЕ 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90552" y="6381328"/>
            <a:ext cx="1981200" cy="365760"/>
          </a:xfrm>
        </p:spPr>
        <p:txBody>
          <a:bodyPr/>
          <a:lstStyle/>
          <a:p>
            <a:pPr algn="r"/>
            <a:fld id="{55C5C989-2301-4BDF-B91E-C57D8C877669}" type="slidenum">
              <a:rPr lang="ru-RU" sz="2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19</a:t>
            </a:fld>
            <a:endParaRPr lang="ru-RU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67544" y="1124744"/>
            <a:ext cx="830019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3674" indent="-212573" algn="just">
              <a:lnSpc>
                <a:spcPct val="150000"/>
              </a:lnSpc>
              <a:buClr>
                <a:srgbClr val="9BBB59"/>
              </a:buClr>
              <a:buNone/>
              <a:defRPr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реализации программы использовалось следующее ПО </a:t>
            </a: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03674" indent="-212573" algn="just">
              <a:lnSpc>
                <a:spcPct val="150000"/>
              </a:lnSpc>
              <a:buClr>
                <a:srgbClr val="9BBB59"/>
              </a:buClr>
              <a:buFont typeface="Georgia" pitchFamily="18" charset="0"/>
              <a:buChar char="•"/>
              <a:defRPr/>
            </a:pPr>
            <a:r>
              <a:rPr lang="ru-RU" sz="2000" dirty="0" smtClean="0">
                <a:latin typeface="Georgia" pitchFamily="18" charset="0"/>
              </a:rPr>
              <a:t>Операционная </a:t>
            </a:r>
            <a:r>
              <a:rPr lang="ru-RU" sz="2000" dirty="0">
                <a:latin typeface="Georgia" pitchFamily="18" charset="0"/>
              </a:rPr>
              <a:t>система семейства </a:t>
            </a:r>
            <a:r>
              <a:rPr lang="en-US" sz="2000" dirty="0">
                <a:latin typeface="Georgia" pitchFamily="18" charset="0"/>
              </a:rPr>
              <a:t>MS Windows</a:t>
            </a:r>
            <a:endParaRPr lang="ru-RU" sz="2000" dirty="0">
              <a:latin typeface="Georgia" pitchFamily="18" charset="0"/>
            </a:endParaRPr>
          </a:p>
          <a:p>
            <a:pPr marL="303674" indent="-212573" algn="just">
              <a:lnSpc>
                <a:spcPct val="150000"/>
              </a:lnSpc>
              <a:buClr>
                <a:srgbClr val="9BBB59"/>
              </a:buClr>
              <a:buFont typeface="Georgia" pitchFamily="18" charset="0"/>
              <a:buChar char="•"/>
              <a:defRPr/>
            </a:pPr>
            <a:r>
              <a:rPr lang="en-US" sz="2000" dirty="0"/>
              <a:t>Microsoft Visual Studio; </a:t>
            </a:r>
            <a:endParaRPr lang="ru-RU" sz="2000" dirty="0" smtClean="0"/>
          </a:p>
          <a:p>
            <a:pPr marL="303674" indent="-212573" algn="just">
              <a:lnSpc>
                <a:spcPct val="150000"/>
              </a:lnSpc>
              <a:buClr>
                <a:srgbClr val="9BBB59"/>
              </a:buClr>
              <a:buFont typeface="Georgia" pitchFamily="18" charset="0"/>
              <a:buChar char="•"/>
              <a:defRPr/>
            </a:pPr>
            <a:r>
              <a:rPr lang="ru-RU" sz="2000" dirty="0" smtClean="0">
                <a:latin typeface="Georgia" pitchFamily="18" charset="0"/>
              </a:rPr>
              <a:t>Офисное </a:t>
            </a:r>
            <a:r>
              <a:rPr lang="ru-RU" sz="2000" dirty="0">
                <a:latin typeface="Georgia" pitchFamily="18" charset="0"/>
              </a:rPr>
              <a:t>ПО: </a:t>
            </a:r>
            <a:r>
              <a:rPr lang="en-US" sz="2000" dirty="0">
                <a:latin typeface="Georgia" pitchFamily="18" charset="0"/>
              </a:rPr>
              <a:t>MS Office</a:t>
            </a:r>
            <a:endParaRPr lang="ru-RU" sz="2000" dirty="0">
              <a:latin typeface="Georgia" pitchFamily="18" charset="0"/>
            </a:endParaRPr>
          </a:p>
          <a:p>
            <a:pPr marL="303674" indent="-212573" algn="just">
              <a:lnSpc>
                <a:spcPct val="150000"/>
              </a:lnSpc>
              <a:buClr>
                <a:srgbClr val="9BBB59"/>
              </a:buClr>
              <a:buFont typeface="Georgia" pitchFamily="18" charset="0"/>
              <a:buChar char="•"/>
              <a:defRPr/>
            </a:pPr>
            <a:r>
              <a:rPr lang="en-US" sz="2000" dirty="0" smtClean="0">
                <a:solidFill>
                  <a:srgbClr val="FF0000"/>
                </a:solidFill>
                <a:latin typeface="Georgia" pitchFamily="18" charset="0"/>
              </a:rPr>
              <a:t>Case-</a:t>
            </a:r>
            <a:r>
              <a:rPr lang="ru-RU" sz="2000" dirty="0">
                <a:solidFill>
                  <a:srgbClr val="FF0000"/>
                </a:solidFill>
                <a:latin typeface="Georgia" pitchFamily="18" charset="0"/>
              </a:rPr>
              <a:t>средства: </a:t>
            </a:r>
          </a:p>
          <a:p>
            <a:pPr marL="303674" indent="-212573" algn="just">
              <a:buClr>
                <a:srgbClr val="9BBB59"/>
              </a:buClr>
              <a:buFont typeface="Georgia" pitchFamily="18" charset="0"/>
              <a:buChar char="•"/>
              <a:defRPr/>
            </a:pPr>
            <a:r>
              <a:rPr lang="en-US" sz="2000" dirty="0">
                <a:latin typeface="Georgia" pitchFamily="18" charset="0"/>
              </a:rPr>
              <a:t>Toad Data Modeler  </a:t>
            </a:r>
            <a:endParaRPr lang="en-US" sz="2000" dirty="0" smtClean="0">
              <a:latin typeface="Georgia" pitchFamily="18" charset="0"/>
            </a:endParaRPr>
          </a:p>
          <a:p>
            <a:pPr marL="91101" algn="just">
              <a:buClr>
                <a:srgbClr val="9BBB59"/>
              </a:buClr>
              <a:defRPr/>
            </a:pPr>
            <a:r>
              <a:rPr lang="en-US" sz="2000" dirty="0" smtClean="0">
                <a:latin typeface="Georgia" pitchFamily="18" charset="0"/>
              </a:rPr>
              <a:t>(</a:t>
            </a:r>
            <a:r>
              <a:rPr lang="ru-RU" sz="2000" dirty="0">
                <a:latin typeface="Georgia" pitchFamily="18" charset="0"/>
              </a:rPr>
              <a:t>проектирование структуры БД</a:t>
            </a:r>
            <a:r>
              <a:rPr lang="en-US" sz="2000" dirty="0">
                <a:latin typeface="Georgia" pitchFamily="18" charset="0"/>
              </a:rPr>
              <a:t>)</a:t>
            </a:r>
            <a:endParaRPr lang="ru-RU" sz="2000" dirty="0">
              <a:latin typeface="Georgia" pitchFamily="18" charset="0"/>
            </a:endParaRPr>
          </a:p>
          <a:p>
            <a:pPr marL="303674" indent="-212573" algn="just">
              <a:lnSpc>
                <a:spcPct val="150000"/>
              </a:lnSpc>
              <a:buClr>
                <a:srgbClr val="9BBB59"/>
              </a:buClr>
              <a:buFont typeface="Georgia" pitchFamily="18" charset="0"/>
              <a:buChar char="•"/>
              <a:defRPr/>
            </a:pPr>
            <a:r>
              <a:rPr lang="en-US" sz="2000" dirty="0">
                <a:latin typeface="Georgia" pitchFamily="18" charset="0"/>
              </a:rPr>
              <a:t>MS Visio</a:t>
            </a:r>
            <a:r>
              <a:rPr lang="ru-RU" sz="2000" dirty="0">
                <a:latin typeface="Georgia" pitchFamily="18" charset="0"/>
              </a:rPr>
              <a:t> </a:t>
            </a:r>
            <a:r>
              <a:rPr lang="en-US" sz="2000" dirty="0">
                <a:latin typeface="Georgia" pitchFamily="18" charset="0"/>
              </a:rPr>
              <a:t> </a:t>
            </a:r>
            <a:r>
              <a:rPr lang="en-US" sz="2000" dirty="0" smtClean="0">
                <a:latin typeface="Georgia" pitchFamily="18" charset="0"/>
              </a:rPr>
              <a:t>(</a:t>
            </a:r>
            <a:r>
              <a:rPr lang="ru-RU" sz="2000" dirty="0" smtClean="0">
                <a:latin typeface="Georgia" pitchFamily="18" charset="0"/>
              </a:rPr>
              <a:t>описание </a:t>
            </a:r>
            <a:r>
              <a:rPr lang="ru-RU" sz="2000" dirty="0">
                <a:latin typeface="Georgia" pitchFamily="18" charset="0"/>
              </a:rPr>
              <a:t>бизнес процессов</a:t>
            </a:r>
            <a:r>
              <a:rPr lang="en-US" sz="2000" dirty="0" smtClean="0">
                <a:latin typeface="Georgia" pitchFamily="18" charset="0"/>
              </a:rPr>
              <a:t>)</a:t>
            </a:r>
            <a:endParaRPr lang="ru-RU" sz="2000" dirty="0" smtClean="0">
              <a:latin typeface="Georgia" pitchFamily="18" charset="0"/>
            </a:endParaRPr>
          </a:p>
          <a:p>
            <a:pPr marL="303674" indent="-212573" algn="just">
              <a:lnSpc>
                <a:spcPct val="150000"/>
              </a:lnSpc>
              <a:buClr>
                <a:srgbClr val="9BBB59"/>
              </a:buClr>
              <a:buFont typeface="Georgia" pitchFamily="18" charset="0"/>
              <a:buChar char="•"/>
              <a:defRPr/>
            </a:pPr>
            <a:r>
              <a:rPr lang="ru-RU" sz="2000" dirty="0" err="1" smtClean="0">
                <a:latin typeface="Georgia" pitchFamily="18" charset="0"/>
              </a:rPr>
              <a:t>Ramus</a:t>
            </a:r>
            <a:r>
              <a:rPr lang="ru-RU" sz="2000" dirty="0" smtClean="0">
                <a:latin typeface="Georgia" pitchFamily="18" charset="0"/>
              </a:rPr>
              <a:t> </a:t>
            </a:r>
            <a:r>
              <a:rPr lang="ru-RU" sz="2000" dirty="0" err="1">
                <a:latin typeface="Georgia" pitchFamily="18" charset="0"/>
              </a:rPr>
              <a:t>Educational</a:t>
            </a:r>
            <a:r>
              <a:rPr lang="ru-RU" sz="2000" dirty="0">
                <a:latin typeface="Georgia" pitchFamily="18" charset="0"/>
              </a:rPr>
              <a:t> </a:t>
            </a:r>
            <a:endParaRPr lang="en-US" sz="2000" dirty="0" smtClean="0">
              <a:latin typeface="Georgia" pitchFamily="18" charset="0"/>
            </a:endParaRPr>
          </a:p>
          <a:p>
            <a:pPr marL="91101" algn="just">
              <a:buClr>
                <a:srgbClr val="9BBB59"/>
              </a:buClr>
              <a:defRPr/>
            </a:pPr>
            <a:r>
              <a:rPr lang="ru-RU" sz="2000" dirty="0" smtClean="0">
                <a:latin typeface="Georgia" pitchFamily="18" charset="0"/>
              </a:rPr>
              <a:t>(</a:t>
            </a:r>
            <a:r>
              <a:rPr lang="ru-RU" sz="2000" dirty="0">
                <a:latin typeface="Georgia" pitchFamily="18" charset="0"/>
              </a:rPr>
              <a:t>построение моделей деятельности)</a:t>
            </a: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88224" y="1772816"/>
            <a:ext cx="330306" cy="296652"/>
          </a:xfrm>
          <a:prstGeom prst="rect">
            <a:avLst/>
          </a:prstGeom>
          <a:noFill/>
        </p:spPr>
      </p:pic>
      <p:pic>
        <p:nvPicPr>
          <p:cNvPr id="16" name="Picture 2" descr="C:\Users\Jane\Desktop\картинки для презентации\Office0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337" y="2717120"/>
            <a:ext cx="927284" cy="33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Jane\Desktop\картинки для презентации\toad_data_modell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358" y="3410814"/>
            <a:ext cx="539243" cy="42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C:\Users\Jane\Desktop\картинки для презентации\visio-2010-logo.gif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0" r="10424" b="19153"/>
          <a:stretch/>
        </p:blipFill>
        <p:spPr bwMode="auto">
          <a:xfrm>
            <a:off x="6337291" y="4108835"/>
            <a:ext cx="949448" cy="36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031" y="4802402"/>
            <a:ext cx="473967" cy="47396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2168858"/>
            <a:ext cx="392618" cy="39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0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39763" y="385739"/>
            <a:ext cx="6781800" cy="799510"/>
          </a:xfrm>
        </p:spPr>
        <p:txBody>
          <a:bodyPr>
            <a:normAutofit fontScale="90000"/>
          </a:bodyPr>
          <a:lstStyle/>
          <a:p>
            <a:r>
              <a:rPr lang="ru-RU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Актуальность работы</a:t>
            </a:r>
            <a:endParaRPr lang="ru-RU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0183" y="1196752"/>
            <a:ext cx="8640960" cy="4373563"/>
          </a:xfrm>
        </p:spPr>
        <p:txBody>
          <a:bodyPr>
            <a:norm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endParaRPr lang="ru-RU" sz="2000" dirty="0" smtClean="0">
              <a:solidFill>
                <a:schemeClr val="tx1"/>
              </a:solidFill>
              <a:latin typeface="Times New Roman"/>
              <a:ea typeface="Calibri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endParaRPr lang="ru-RU" sz="2000" dirty="0">
              <a:solidFill>
                <a:schemeClr val="tx1"/>
              </a:solidFill>
              <a:latin typeface="Times New Roman"/>
              <a:ea typeface="Calibri"/>
              <a:cs typeface="Times New Roman"/>
            </a:endParaRPr>
          </a:p>
          <a:p>
            <a:pPr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ru-RU" dirty="0" smtClean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Актуальность данной работы обусловлена все более набирающей популярность деятельностью по предоставлению гостиничных услуг. 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1981200" cy="365760"/>
          </a:xfrm>
        </p:spPr>
        <p:txBody>
          <a:bodyPr/>
          <a:lstStyle/>
          <a:p>
            <a:pPr algn="r"/>
            <a:fld id="{55C5C989-2301-4BDF-B91E-C57D8C877669}" type="slidenum">
              <a:rPr lang="ru-RU" sz="2000" b="1" cap="all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pPr algn="r"/>
              <a:t>2</a:t>
            </a:fld>
            <a:endParaRPr lang="ru-RU" sz="2000" b="1" cap="all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08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87624" y="116632"/>
            <a:ext cx="6781800" cy="73610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АРХИТЕКТУРА СИСТЕМЫ</a:t>
            </a:r>
            <a:endParaRPr lang="ru-RU" sz="4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316416" y="6342825"/>
            <a:ext cx="762000" cy="365125"/>
          </a:xfrm>
        </p:spPr>
        <p:txBody>
          <a:bodyPr/>
          <a:lstStyle/>
          <a:p>
            <a:fld id="{55C5C989-2301-4BDF-B91E-C57D8C877669}" type="slidenum">
              <a:rPr lang="ru-RU" sz="2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20</a:t>
            </a:fld>
            <a:endParaRPr lang="ru-RU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Рисунок 4" descr="D:\DIPLOMA\diagrams\Функционал.структ.сис.(2)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852736"/>
            <a:ext cx="5713730" cy="55638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371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476672"/>
            <a:ext cx="8136904" cy="758304"/>
          </a:xfrm>
        </p:spPr>
        <p:txBody>
          <a:bodyPr>
            <a:normAutofit fontScale="90000"/>
          </a:bodyPr>
          <a:lstStyle/>
          <a:p>
            <a:pPr marL="114300" indent="0">
              <a:lnSpc>
                <a:spcPct val="150000"/>
              </a:lnSpc>
            </a:pPr>
            <a:r>
              <a:rPr lang="ru-RU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Программная </a:t>
            </a:r>
            <a:r>
              <a:rPr lang="ru-RU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реализация</a:t>
            </a:r>
            <a:br>
              <a:rPr lang="ru-RU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27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Общие справочники</a:t>
            </a:r>
            <a:endParaRPr lang="ru-RU" sz="2000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64307" y="5429256"/>
            <a:ext cx="1508532" cy="73818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993622" y="6460137"/>
            <a:ext cx="1981200" cy="365760"/>
          </a:xfrm>
        </p:spPr>
        <p:txBody>
          <a:bodyPr/>
          <a:lstStyle/>
          <a:p>
            <a:pPr algn="r"/>
            <a:fld id="{55C5C989-2301-4BDF-B91E-C57D8C877669}" type="slidenum">
              <a:rPr lang="ru-RU" sz="2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21</a:t>
            </a:fld>
            <a:endParaRPr lang="ru-RU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" t="21090" r="66772" b="9092"/>
          <a:stretch/>
        </p:blipFill>
        <p:spPr bwMode="auto">
          <a:xfrm>
            <a:off x="251520" y="1340768"/>
            <a:ext cx="3488152" cy="45365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3" t="3125" r="11791" b="7967"/>
          <a:stretch/>
        </p:blipFill>
        <p:spPr bwMode="auto">
          <a:xfrm>
            <a:off x="3491880" y="1340768"/>
            <a:ext cx="5361011" cy="35068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" t="21454" r="47131" b="34918"/>
          <a:stretch/>
        </p:blipFill>
        <p:spPr bwMode="auto">
          <a:xfrm>
            <a:off x="2339752" y="4298496"/>
            <a:ext cx="5232394" cy="24629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78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8309880" cy="1008112"/>
          </a:xfrm>
        </p:spPr>
        <p:txBody>
          <a:bodyPr>
            <a:normAutofit fontScale="90000"/>
          </a:bodyPr>
          <a:lstStyle/>
          <a:p>
            <a:pPr marL="114300" indent="0">
              <a:lnSpc>
                <a:spcPct val="150000"/>
              </a:lnSpc>
            </a:pPr>
            <a:r>
              <a:rPr lang="ru-RU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Программная реализация</a:t>
            </a:r>
            <a:br>
              <a:rPr lang="ru-RU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27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Подсистема «АРМ Руководителя». План продаж</a:t>
            </a:r>
            <a:endParaRPr lang="ru-RU" sz="2000" dirty="0">
              <a:solidFill>
                <a:srgbClr val="FF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68523" y="6432766"/>
            <a:ext cx="1981200" cy="365760"/>
          </a:xfrm>
        </p:spPr>
        <p:txBody>
          <a:bodyPr/>
          <a:lstStyle/>
          <a:p>
            <a:pPr algn="r"/>
            <a:fld id="{55C5C989-2301-4BDF-B91E-C57D8C877669}" type="slidenum">
              <a:rPr lang="ru-RU" sz="2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22</a:t>
            </a:fld>
            <a:endParaRPr lang="ru-RU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" t="21787" r="1400" b="25396"/>
          <a:stretch/>
        </p:blipFill>
        <p:spPr bwMode="auto">
          <a:xfrm>
            <a:off x="0" y="1556792"/>
            <a:ext cx="8946269" cy="27898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" t="21082" r="50000" b="21699"/>
          <a:stretch/>
        </p:blipFill>
        <p:spPr bwMode="auto">
          <a:xfrm>
            <a:off x="3381878" y="2670661"/>
            <a:ext cx="5328592" cy="36458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74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8194" y="404664"/>
            <a:ext cx="8309880" cy="1008112"/>
          </a:xfrm>
        </p:spPr>
        <p:txBody>
          <a:bodyPr>
            <a:normAutofit fontScale="90000"/>
          </a:bodyPr>
          <a:lstStyle/>
          <a:p>
            <a:pPr marL="114300" indent="0">
              <a:lnSpc>
                <a:spcPct val="150000"/>
              </a:lnSpc>
            </a:pPr>
            <a:r>
              <a:rPr lang="ru-RU" sz="27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Программная реализация</a:t>
            </a:r>
            <a:r>
              <a:rPr lang="ru-RU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ru-RU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2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Подсистема «АРМ Руководителя». Шаблоны писем и Задачи рассылки писем</a:t>
            </a:r>
            <a:endParaRPr lang="ru-RU" sz="1600" dirty="0">
              <a:solidFill>
                <a:srgbClr val="FF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68523" y="6432766"/>
            <a:ext cx="1981200" cy="365760"/>
          </a:xfrm>
        </p:spPr>
        <p:txBody>
          <a:bodyPr/>
          <a:lstStyle/>
          <a:p>
            <a:pPr algn="r"/>
            <a:fld id="{55C5C989-2301-4BDF-B91E-C57D8C877669}" type="slidenum">
              <a:rPr lang="ru-RU" sz="2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23</a:t>
            </a:fld>
            <a:endParaRPr lang="ru-RU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" t="21196" r="52741" b="4529"/>
          <a:stretch/>
        </p:blipFill>
        <p:spPr bwMode="auto">
          <a:xfrm>
            <a:off x="179512" y="1550504"/>
            <a:ext cx="4265299" cy="40387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79512" y="2852936"/>
            <a:ext cx="2952328" cy="1080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4" t="21196" r="37495" b="25757"/>
          <a:stretch/>
        </p:blipFill>
        <p:spPr bwMode="auto">
          <a:xfrm>
            <a:off x="3516197" y="2996952"/>
            <a:ext cx="5387035" cy="28888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6" name="Прямая со стрелкой 5"/>
          <p:cNvCxnSpPr/>
          <p:nvPr/>
        </p:nvCxnSpPr>
        <p:spPr>
          <a:xfrm>
            <a:off x="3131840" y="3933056"/>
            <a:ext cx="504056" cy="1296144"/>
          </a:xfrm>
          <a:prstGeom prst="straightConnector1">
            <a:avLst/>
          </a:prstGeom>
          <a:ln w="28575">
            <a:solidFill>
              <a:srgbClr val="FF4C0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48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4" t="21196" r="37495" b="25757"/>
          <a:stretch/>
        </p:blipFill>
        <p:spPr bwMode="auto">
          <a:xfrm>
            <a:off x="179512" y="1243571"/>
            <a:ext cx="5387035" cy="28888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0" t="32065" r="27685" b="12681"/>
          <a:stretch/>
        </p:blipFill>
        <p:spPr bwMode="auto">
          <a:xfrm>
            <a:off x="539552" y="3850327"/>
            <a:ext cx="5468422" cy="28312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04248" y="6381328"/>
            <a:ext cx="1981200" cy="365760"/>
          </a:xfrm>
        </p:spPr>
        <p:txBody>
          <a:bodyPr/>
          <a:lstStyle/>
          <a:p>
            <a:pPr algn="r"/>
            <a:fld id="{55C5C989-2301-4BDF-B91E-C57D8C877669}" type="slidenum">
              <a:rPr lang="ru-RU" sz="2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24</a:t>
            </a:fld>
            <a:endParaRPr lang="ru-RU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340174" y="188640"/>
            <a:ext cx="8309880" cy="10081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114300">
              <a:lnSpc>
                <a:spcPct val="150000"/>
              </a:lnSpc>
            </a:pPr>
            <a:r>
              <a:rPr lang="ru-RU" sz="27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Программная реализация</a:t>
            </a:r>
            <a:r>
              <a:rPr lang="ru-RU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ru-RU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2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Подсистема «АРМ Менеджера»</a:t>
            </a:r>
            <a:endParaRPr lang="ru-RU" sz="1600" dirty="0">
              <a:solidFill>
                <a:srgbClr val="FF0000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" t="21015" r="50000" b="20833"/>
          <a:stretch/>
        </p:blipFill>
        <p:spPr bwMode="auto">
          <a:xfrm>
            <a:off x="4702000" y="1209291"/>
            <a:ext cx="4392489" cy="36574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6804248" y="3766635"/>
            <a:ext cx="2245773" cy="1100126"/>
          </a:xfrm>
          <a:prstGeom prst="rect">
            <a:avLst/>
          </a:prstGeom>
          <a:noFill/>
          <a:ln>
            <a:solidFill>
              <a:srgbClr val="FF4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954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0" t="2578" r="15453" b="7904"/>
          <a:stretch/>
        </p:blipFill>
        <p:spPr bwMode="auto">
          <a:xfrm>
            <a:off x="270013" y="1340768"/>
            <a:ext cx="5088270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5301208"/>
            <a:ext cx="1835696" cy="82495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934968" y="6387184"/>
            <a:ext cx="1981200" cy="365760"/>
          </a:xfrm>
        </p:spPr>
        <p:txBody>
          <a:bodyPr/>
          <a:lstStyle/>
          <a:p>
            <a:pPr algn="r"/>
            <a:fld id="{55C5C989-2301-4BDF-B91E-C57D8C877669}" type="slidenum">
              <a:rPr lang="ru-RU" sz="2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25</a:t>
            </a:fld>
            <a:endParaRPr lang="ru-RU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340174" y="188640"/>
            <a:ext cx="8309880" cy="10081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114300">
              <a:lnSpc>
                <a:spcPct val="150000"/>
              </a:lnSpc>
            </a:pPr>
            <a:r>
              <a:rPr lang="ru-RU" sz="27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Программная реализация</a:t>
            </a:r>
            <a:r>
              <a:rPr lang="ru-RU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ru-RU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2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Подсистема «Интеграция с </a:t>
            </a:r>
            <a:r>
              <a:rPr lang="ru-RU" sz="20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ВКонтакте</a:t>
            </a:r>
            <a:r>
              <a:rPr lang="ru-RU" sz="2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». Загрузка изображений товаров</a:t>
            </a:r>
            <a:endParaRPr lang="ru-RU" sz="1600" dirty="0">
              <a:solidFill>
                <a:srgbClr val="FF0000"/>
              </a:solidFill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" t="3125" r="15583" b="6802"/>
          <a:stretch/>
        </p:blipFill>
        <p:spPr bwMode="auto">
          <a:xfrm>
            <a:off x="3014937" y="2655159"/>
            <a:ext cx="5635117" cy="3530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554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1" t="20265" r="36004" b="20220"/>
          <a:stretch/>
        </p:blipFill>
        <p:spPr bwMode="auto">
          <a:xfrm>
            <a:off x="859220" y="1628800"/>
            <a:ext cx="7523419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21833" y="6309320"/>
            <a:ext cx="1981200" cy="365760"/>
          </a:xfrm>
        </p:spPr>
        <p:txBody>
          <a:bodyPr/>
          <a:lstStyle/>
          <a:p>
            <a:pPr algn="r"/>
            <a:fld id="{55C5C989-2301-4BDF-B91E-C57D8C877669}" type="slidenum">
              <a:rPr lang="ru-RU" sz="2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26</a:t>
            </a:fld>
            <a:endParaRPr lang="ru-RU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340174" y="188640"/>
            <a:ext cx="8309880" cy="11521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114300">
              <a:lnSpc>
                <a:spcPct val="150000"/>
              </a:lnSpc>
            </a:pPr>
            <a:r>
              <a:rPr lang="ru-RU" sz="27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Программная реализация</a:t>
            </a:r>
            <a:r>
              <a:rPr lang="ru-RU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ru-RU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Подсистема «Интеграция с </a:t>
            </a:r>
            <a:r>
              <a:rPr lang="ru-RU" sz="24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ВКонтакте</a:t>
            </a:r>
            <a:r>
              <a:rPr lang="ru-RU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». </a:t>
            </a:r>
          </a:p>
          <a:p>
            <a:pPr marL="114300">
              <a:lnSpc>
                <a:spcPct val="150000"/>
              </a:lnSpc>
            </a:pPr>
            <a:r>
              <a:rPr lang="ru-RU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Поиск и загрузка участников сообщества</a:t>
            </a:r>
            <a:endParaRPr lang="ru-RU" sz="1800" dirty="0">
              <a:solidFill>
                <a:srgbClr val="FF0000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283968" y="2060848"/>
            <a:ext cx="237626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393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21833" y="6309320"/>
            <a:ext cx="1981200" cy="365760"/>
          </a:xfrm>
        </p:spPr>
        <p:txBody>
          <a:bodyPr/>
          <a:lstStyle/>
          <a:p>
            <a:pPr algn="r"/>
            <a:fld id="{55C5C989-2301-4BDF-B91E-C57D8C877669}" type="slidenum">
              <a:rPr lang="ru-RU" sz="2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27</a:t>
            </a:fld>
            <a:endParaRPr lang="ru-RU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340174" y="188640"/>
            <a:ext cx="8309880" cy="11521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114300">
              <a:lnSpc>
                <a:spcPct val="150000"/>
              </a:lnSpc>
            </a:pPr>
            <a:r>
              <a:rPr lang="ru-RU" sz="27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Программная реализация</a:t>
            </a:r>
            <a:r>
              <a:rPr lang="ru-RU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ru-RU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Подсистема «Интеграция с </a:t>
            </a:r>
            <a:r>
              <a:rPr lang="ru-RU" sz="24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ВКонтакте</a:t>
            </a:r>
            <a:r>
              <a:rPr lang="ru-RU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». </a:t>
            </a:r>
          </a:p>
          <a:p>
            <a:pPr marL="114300">
              <a:lnSpc>
                <a:spcPct val="150000"/>
              </a:lnSpc>
            </a:pPr>
            <a:r>
              <a:rPr lang="ru-RU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Поиск и загрузка участников сообщества</a:t>
            </a:r>
            <a:endParaRPr lang="ru-RU" sz="1800" dirty="0">
              <a:solidFill>
                <a:srgbClr val="FF0000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5" t="21023" r="1078" b="6249"/>
          <a:stretch/>
        </p:blipFill>
        <p:spPr bwMode="auto">
          <a:xfrm>
            <a:off x="392136" y="1772816"/>
            <a:ext cx="8205956" cy="348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021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" t="20265" r="759" b="4544"/>
          <a:stretch/>
        </p:blipFill>
        <p:spPr bwMode="auto">
          <a:xfrm>
            <a:off x="451237" y="1844824"/>
            <a:ext cx="8325357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21833" y="6309320"/>
            <a:ext cx="1981200" cy="365760"/>
          </a:xfrm>
        </p:spPr>
        <p:txBody>
          <a:bodyPr/>
          <a:lstStyle/>
          <a:p>
            <a:pPr algn="r"/>
            <a:fld id="{55C5C989-2301-4BDF-B91E-C57D8C877669}" type="slidenum">
              <a:rPr lang="ru-RU" sz="2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28</a:t>
            </a:fld>
            <a:endParaRPr lang="ru-RU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340174" y="188640"/>
            <a:ext cx="8309880" cy="11521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114300">
              <a:lnSpc>
                <a:spcPct val="150000"/>
              </a:lnSpc>
            </a:pPr>
            <a:r>
              <a:rPr lang="ru-RU" sz="27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Программная реализация</a:t>
            </a:r>
            <a:r>
              <a:rPr lang="ru-RU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ru-RU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Подсистема «Интеграция с </a:t>
            </a:r>
            <a:r>
              <a:rPr lang="ru-RU" sz="24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ВКонтакте</a:t>
            </a:r>
            <a:r>
              <a:rPr lang="ru-RU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». </a:t>
            </a:r>
          </a:p>
          <a:p>
            <a:pPr marL="114300">
              <a:lnSpc>
                <a:spcPct val="150000"/>
              </a:lnSpc>
            </a:pPr>
            <a:r>
              <a:rPr lang="ru-RU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Выполнение рассылки</a:t>
            </a:r>
            <a:endParaRPr lang="ru-RU" sz="1800" dirty="0">
              <a:solidFill>
                <a:srgbClr val="FF0000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623904" y="2060848"/>
            <a:ext cx="1100224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4495114" y="2088995"/>
            <a:ext cx="11621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56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21833" y="6309320"/>
            <a:ext cx="1981200" cy="365760"/>
          </a:xfrm>
        </p:spPr>
        <p:txBody>
          <a:bodyPr/>
          <a:lstStyle/>
          <a:p>
            <a:pPr algn="r"/>
            <a:fld id="{55C5C989-2301-4BDF-B91E-C57D8C877669}" type="slidenum">
              <a:rPr lang="ru-RU" sz="2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29</a:t>
            </a:fld>
            <a:endParaRPr lang="ru-RU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340174" y="188640"/>
            <a:ext cx="8309880" cy="11521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114300">
              <a:lnSpc>
                <a:spcPct val="150000"/>
              </a:lnSpc>
            </a:pPr>
            <a:r>
              <a:rPr lang="ru-RU" sz="27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Программная реализация</a:t>
            </a:r>
            <a:r>
              <a:rPr lang="ru-RU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ru-RU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Подсистема «Интеграция с </a:t>
            </a:r>
            <a:r>
              <a:rPr lang="ru-RU" sz="24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ВКонтакте</a:t>
            </a:r>
            <a:r>
              <a:rPr lang="ru-RU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». </a:t>
            </a:r>
          </a:p>
          <a:p>
            <a:pPr marL="114300">
              <a:lnSpc>
                <a:spcPct val="150000"/>
              </a:lnSpc>
            </a:pPr>
            <a:r>
              <a:rPr lang="ru-RU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Выполнение рассылки</a:t>
            </a:r>
            <a:endParaRPr lang="ru-RU" sz="1800" dirty="0">
              <a:solidFill>
                <a:srgbClr val="FF000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7" t="8522" r="14495" b="21591"/>
          <a:stretch/>
        </p:blipFill>
        <p:spPr bwMode="auto">
          <a:xfrm>
            <a:off x="683569" y="1484785"/>
            <a:ext cx="6256694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34" t="42936" r="33518" b="15531"/>
          <a:stretch/>
        </p:blipFill>
        <p:spPr bwMode="auto">
          <a:xfrm>
            <a:off x="3707904" y="3175249"/>
            <a:ext cx="5158709" cy="3038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990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1060" y="188640"/>
            <a:ext cx="6781800" cy="799510"/>
          </a:xfrm>
        </p:spPr>
        <p:txBody>
          <a:bodyPr>
            <a:normAutofit fontScale="90000"/>
          </a:bodyPr>
          <a:lstStyle/>
          <a:p>
            <a:r>
              <a:rPr lang="ru-RU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Актуальность работы</a:t>
            </a:r>
            <a:endParaRPr lang="ru-RU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1981200" cy="365760"/>
          </a:xfrm>
        </p:spPr>
        <p:txBody>
          <a:bodyPr/>
          <a:lstStyle/>
          <a:p>
            <a:pPr algn="r"/>
            <a:fld id="{55C5C989-2301-4BDF-B91E-C57D8C877669}" type="slidenum">
              <a:rPr lang="ru-RU" sz="2000" b="1" cap="all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pPr algn="r"/>
              <a:t>3</a:t>
            </a:fld>
            <a:endParaRPr lang="ru-RU" sz="2000" b="1" cap="all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aphicFrame>
        <p:nvGraphicFramePr>
          <p:cNvPr id="7" name="Объект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4028662"/>
              </p:ext>
            </p:extLst>
          </p:nvPr>
        </p:nvGraphicFramePr>
        <p:xfrm>
          <a:off x="1977425" y="1124744"/>
          <a:ext cx="4702212" cy="48751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84583"/>
                <a:gridCol w="562526"/>
                <a:gridCol w="563098"/>
                <a:gridCol w="572254"/>
                <a:gridCol w="619751"/>
              </a:tblGrid>
              <a:tr h="411451"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ГОСТИНИЦЫ И АНАЛОГИЧНЫЕ СРЕДСТВА РАЗМЕЩЕНИЯ</a:t>
                      </a:r>
                      <a:r>
                        <a:rPr lang="ru-RU" sz="1300" baseline="30000" dirty="0">
                          <a:effectLst/>
                        </a:rPr>
                        <a:t>1)</a:t>
                      </a:r>
                      <a:r>
                        <a:rPr lang="ru-RU" sz="1300" dirty="0">
                          <a:effectLst/>
                        </a:rPr>
                        <a:t> </a:t>
                      </a:r>
                      <a:endParaRPr lang="ru-RU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03" marR="61803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2057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 </a:t>
                      </a:r>
                      <a:endParaRPr lang="ru-RU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03" marR="618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2014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03" marR="618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2015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03" marR="618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2016</a:t>
                      </a:r>
                      <a:r>
                        <a:rPr lang="ru-RU" sz="1300" baseline="30000">
                          <a:effectLst/>
                        </a:rPr>
                        <a:t>2)</a:t>
                      </a:r>
                      <a:r>
                        <a:rPr lang="ru-RU" sz="1300">
                          <a:effectLst/>
                        </a:rPr>
                        <a:t> 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03" marR="618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2017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03" marR="61803" marT="0" marB="0" anchor="ctr"/>
                </a:tc>
              </a:tr>
              <a:tr h="41145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Число гостиниц и аналогичных средств размещения – всего</a:t>
                      </a:r>
                      <a:endParaRPr lang="ru-RU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03" marR="618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7898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03" marR="618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8391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03" marR="618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15368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03" marR="618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18753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03" marR="61803" marT="0" marB="0" anchor="ctr"/>
                </a:tc>
              </a:tr>
              <a:tr h="2057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в них мест, тыс.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03" marR="618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698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03" marR="618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704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03" marR="618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1046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03" marR="618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1137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03" marR="61803" marT="0" marB="0" anchor="ctr"/>
                </a:tc>
              </a:tr>
              <a:tr h="61717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Из общего числа гостиниц и аналогичных средств размещения:</a:t>
                      </a:r>
                      <a:endParaRPr lang="ru-RU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03" marR="618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03" marR="618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03" marR="618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03" marR="618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03" marR="61803" marT="0" marB="0" anchor="ctr"/>
                </a:tc>
              </a:tr>
              <a:tr h="2057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гостиницы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03" marR="618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5445</a:t>
                      </a:r>
                      <a:endParaRPr lang="ru-RU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03" marR="618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5697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03" marR="618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9513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03" marR="618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10901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03" marR="61803" marT="0" marB="0" anchor="ctr"/>
                </a:tc>
              </a:tr>
              <a:tr h="2057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в них мест, тыс.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03" marR="618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550</a:t>
                      </a:r>
                      <a:endParaRPr lang="ru-RU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03" marR="618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540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03" marR="618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759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03" marR="618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822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03" marR="61803" marT="0" marB="0" anchor="ctr"/>
                </a:tc>
              </a:tr>
              <a:tr h="2057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мотели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03" marR="618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155</a:t>
                      </a:r>
                      <a:endParaRPr lang="ru-RU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03" marR="618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167</a:t>
                      </a:r>
                      <a:endParaRPr lang="ru-RU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03" marR="618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281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03" marR="618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381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03" marR="61803" marT="0" marB="0" anchor="ctr"/>
                </a:tc>
              </a:tr>
              <a:tr h="2057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в них мест, тыс.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03" marR="618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7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03" marR="618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7</a:t>
                      </a:r>
                      <a:endParaRPr lang="ru-RU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03" marR="618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9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03" marR="618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12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03" marR="61803" marT="0" marB="0" anchor="ctr"/>
                </a:tc>
              </a:tr>
              <a:tr h="2057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Хостелы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03" marR="618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492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03" marR="618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535</a:t>
                      </a:r>
                      <a:endParaRPr lang="ru-RU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03" marR="618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928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03" marR="618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1406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03" marR="61803" marT="0" marB="0" anchor="ctr"/>
                </a:tc>
              </a:tr>
              <a:tr h="2057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в них мест, тыс. 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03" marR="618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41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03" marR="618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43</a:t>
                      </a:r>
                      <a:endParaRPr lang="ru-RU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03" marR="618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54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03" marR="618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105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03" marR="61803" marT="0" marB="0" anchor="ctr"/>
                </a:tc>
              </a:tr>
              <a:tr h="822901">
                <a:tc gridSpan="5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baseline="30000" dirty="0">
                          <a:effectLst/>
                        </a:rPr>
                        <a:t>1)</a:t>
                      </a:r>
                      <a:r>
                        <a:rPr lang="ru-RU" sz="1300" dirty="0">
                          <a:effectLst/>
                        </a:rPr>
                        <a:t> Данные за 2010- 2015 гг. приведены без учета </a:t>
                      </a:r>
                      <a:r>
                        <a:rPr lang="ru-RU" sz="1300" dirty="0" err="1">
                          <a:effectLst/>
                        </a:rPr>
                        <a:t>микропредприятий</a:t>
                      </a:r>
                      <a:r>
                        <a:rPr lang="ru-RU" sz="1300" dirty="0">
                          <a:effectLst/>
                        </a:rPr>
                        <a:t>, а за 2016-2017 гг. - по полному кругу хозяйствующих субъектов.</a:t>
                      </a:r>
                      <a:endParaRPr lang="ru-RU" sz="10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 </a:t>
                      </a:r>
                      <a:endParaRPr lang="ru-RU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03" marR="61803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617177">
                <a:tc gridSpan="5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baseline="30000" dirty="0">
                          <a:effectLst/>
                        </a:rPr>
                        <a:t>2)</a:t>
                      </a:r>
                      <a:r>
                        <a:rPr lang="ru-RU" sz="1300" dirty="0">
                          <a:effectLst/>
                        </a:rPr>
                        <a:t> Данные изменены за счет уточнения респондентами ранее предоставленной информации.</a:t>
                      </a:r>
                      <a:endParaRPr lang="ru-RU" sz="10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 </a:t>
                      </a:r>
                      <a:endParaRPr lang="ru-RU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03" marR="61803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979712" y="5979433"/>
            <a:ext cx="446449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*Статистические данные с Росстата</a:t>
            </a:r>
            <a:endParaRPr kumimoji="0" lang="ru-RU" altLang="ru-RU" sz="7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21833" y="6309320"/>
            <a:ext cx="1981200" cy="365760"/>
          </a:xfrm>
        </p:spPr>
        <p:txBody>
          <a:bodyPr/>
          <a:lstStyle/>
          <a:p>
            <a:pPr algn="r"/>
            <a:fld id="{55C5C989-2301-4BDF-B91E-C57D8C877669}" type="slidenum">
              <a:rPr lang="ru-RU" sz="2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30</a:t>
            </a:fld>
            <a:endParaRPr lang="ru-RU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340174" y="188640"/>
            <a:ext cx="8309880" cy="11521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114300">
              <a:lnSpc>
                <a:spcPct val="150000"/>
              </a:lnSpc>
            </a:pPr>
            <a:r>
              <a:rPr lang="ru-RU" sz="27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Программная реализация</a:t>
            </a:r>
            <a:r>
              <a:rPr lang="ru-RU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ru-RU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Подсистема «Интеграция с </a:t>
            </a:r>
            <a:r>
              <a:rPr lang="ru-RU" sz="24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ВКонтакте</a:t>
            </a:r>
            <a:r>
              <a:rPr lang="ru-RU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». </a:t>
            </a:r>
          </a:p>
          <a:p>
            <a:pPr marL="114300">
              <a:lnSpc>
                <a:spcPct val="150000"/>
              </a:lnSpc>
            </a:pPr>
            <a:r>
              <a:rPr lang="ru-RU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Выполнение рассылки</a:t>
            </a:r>
            <a:endParaRPr lang="ru-RU" sz="1800" dirty="0">
              <a:solidFill>
                <a:srgbClr val="FF000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5" t="20833" r="864" b="34280"/>
          <a:stretch/>
        </p:blipFill>
        <p:spPr bwMode="auto">
          <a:xfrm>
            <a:off x="340172" y="1916832"/>
            <a:ext cx="8663031" cy="2265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30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948264" y="6309320"/>
            <a:ext cx="1981200" cy="365760"/>
          </a:xfrm>
        </p:spPr>
        <p:txBody>
          <a:bodyPr/>
          <a:lstStyle/>
          <a:p>
            <a:pPr algn="r"/>
            <a:fld id="{55C5C989-2301-4BDF-B91E-C57D8C877669}" type="slidenum">
              <a:rPr lang="ru-RU" sz="2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31</a:t>
            </a:fld>
            <a:endParaRPr lang="ru-RU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340174" y="188640"/>
            <a:ext cx="8309880" cy="10081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114300">
              <a:lnSpc>
                <a:spcPct val="150000"/>
              </a:lnSpc>
            </a:pPr>
            <a:r>
              <a:rPr lang="ru-RU" sz="27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Программная реализация</a:t>
            </a:r>
            <a:r>
              <a:rPr lang="ru-RU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ru-RU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2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Подсистема «Отчеты»</a:t>
            </a:r>
            <a:endParaRPr lang="ru-RU" sz="1600" dirty="0">
              <a:solidFill>
                <a:srgbClr val="FF0000"/>
              </a:solidFill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9" t="21323" r="1425" b="41912"/>
          <a:stretch/>
        </p:blipFill>
        <p:spPr bwMode="auto">
          <a:xfrm>
            <a:off x="251520" y="1412776"/>
            <a:ext cx="7704856" cy="1667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9" t="28125" r="26746" b="15074"/>
          <a:stretch/>
        </p:blipFill>
        <p:spPr bwMode="auto">
          <a:xfrm>
            <a:off x="2627784" y="3080494"/>
            <a:ext cx="5713304" cy="3495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785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948264" y="6309320"/>
            <a:ext cx="1981200" cy="365760"/>
          </a:xfrm>
        </p:spPr>
        <p:txBody>
          <a:bodyPr/>
          <a:lstStyle/>
          <a:p>
            <a:pPr algn="r"/>
            <a:fld id="{55C5C989-2301-4BDF-B91E-C57D8C877669}" type="slidenum">
              <a:rPr lang="ru-RU" sz="2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32</a:t>
            </a:fld>
            <a:endParaRPr lang="ru-RU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340174" y="188640"/>
            <a:ext cx="8309880" cy="10081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114300">
              <a:lnSpc>
                <a:spcPct val="150000"/>
              </a:lnSpc>
            </a:pPr>
            <a:r>
              <a:rPr lang="ru-RU" sz="27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Программная реализация</a:t>
            </a:r>
            <a:r>
              <a:rPr lang="ru-RU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ru-RU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2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Подсистема «Отчеты»</a:t>
            </a:r>
            <a:endParaRPr lang="ru-RU" sz="1600" dirty="0">
              <a:solidFill>
                <a:srgbClr val="FF0000"/>
              </a:solidFill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3" t="21468" r="58761" b="31291"/>
          <a:stretch/>
        </p:blipFill>
        <p:spPr bwMode="auto">
          <a:xfrm>
            <a:off x="179512" y="1356645"/>
            <a:ext cx="4916385" cy="345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145994" y="2371330"/>
            <a:ext cx="642505" cy="193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3" t="20941" r="58381" b="36688"/>
          <a:stretch/>
        </p:blipFill>
        <p:spPr bwMode="auto">
          <a:xfrm>
            <a:off x="3275856" y="2371330"/>
            <a:ext cx="5561148" cy="3505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5249438" y="3376966"/>
            <a:ext cx="781434" cy="193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619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Эффективность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14300" indent="0" algn="ctr">
              <a:buNone/>
            </a:pPr>
            <a:r>
              <a:rPr lang="ru-RU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Затраты на проектирование, разработку и </a:t>
            </a:r>
          </a:p>
          <a:p>
            <a:pPr marL="114300" indent="0" algn="ctr">
              <a:buNone/>
            </a:pPr>
            <a:r>
              <a:rPr lang="ru-RU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подготовку ко внедрению системы </a:t>
            </a:r>
          </a:p>
          <a:p>
            <a:pPr marL="114300" indent="0" algn="ctr">
              <a:buNone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105 000 руб.</a:t>
            </a:r>
          </a:p>
          <a:p>
            <a:endParaRPr lang="ru-RU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 algn="ctr">
              <a:buNone/>
            </a:pP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Эффект от внедрения системы выражается:</a:t>
            </a:r>
          </a:p>
          <a:p>
            <a:pPr marL="114300" indent="0" algn="just">
              <a:buNone/>
            </a:pP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В стоимости рассылки за одно сообщение пользователю </a:t>
            </a:r>
            <a:r>
              <a:rPr lang="ru-RU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ВКконтакте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(планируется 2 тыс. сообщений в день)</a:t>
            </a:r>
          </a:p>
          <a:p>
            <a:pPr marL="114300" indent="0" algn="just">
              <a:buNone/>
            </a:pP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В </a:t>
            </a:r>
            <a:r>
              <a:rPr lang="ru-RU" dirty="0" smtClean="0">
                <a:solidFill>
                  <a:schemeClr val="tx1"/>
                </a:solidFill>
                <a:latin typeface="Times New Roman"/>
                <a:ea typeface="Calibri"/>
              </a:rPr>
              <a:t>стоимости </a:t>
            </a:r>
            <a:r>
              <a:rPr lang="ru-RU" dirty="0">
                <a:solidFill>
                  <a:schemeClr val="tx1"/>
                </a:solidFill>
                <a:latin typeface="Times New Roman"/>
                <a:ea typeface="Calibri"/>
              </a:rPr>
              <a:t>перехода пользователя из социальной сети «</a:t>
            </a:r>
            <a:r>
              <a:rPr lang="ru-RU" dirty="0" err="1">
                <a:solidFill>
                  <a:schemeClr val="tx1"/>
                </a:solidFill>
                <a:latin typeface="Times New Roman"/>
                <a:ea typeface="Calibri"/>
              </a:rPr>
              <a:t>ВКонтакте</a:t>
            </a:r>
            <a:r>
              <a:rPr lang="ru-RU" dirty="0">
                <a:solidFill>
                  <a:schemeClr val="tx1"/>
                </a:solidFill>
                <a:latin typeface="Times New Roman"/>
                <a:ea typeface="Calibri"/>
              </a:rPr>
              <a:t>» на сайт интернет-магазина клиента </a:t>
            </a:r>
            <a:r>
              <a:rPr lang="ru-RU" dirty="0" smtClean="0">
                <a:solidFill>
                  <a:schemeClr val="tx1"/>
                </a:solidFill>
                <a:latin typeface="Times New Roman"/>
                <a:ea typeface="Calibri"/>
              </a:rPr>
              <a:t/>
            </a:r>
            <a:br>
              <a:rPr lang="ru-RU" dirty="0" smtClean="0">
                <a:solidFill>
                  <a:schemeClr val="tx1"/>
                </a:solidFill>
                <a:latin typeface="Times New Roman"/>
                <a:ea typeface="Calibri"/>
              </a:rPr>
            </a:br>
            <a:r>
              <a:rPr lang="ru-RU" dirty="0" smtClean="0">
                <a:solidFill>
                  <a:schemeClr val="tx1"/>
                </a:solidFill>
                <a:latin typeface="Times New Roman"/>
                <a:ea typeface="Calibri"/>
              </a:rPr>
              <a:t>ООО </a:t>
            </a:r>
            <a:r>
              <a:rPr lang="ru-RU" dirty="0">
                <a:solidFill>
                  <a:schemeClr val="tx1"/>
                </a:solidFill>
                <a:latin typeface="Times New Roman"/>
                <a:ea typeface="Calibri"/>
              </a:rPr>
              <a:t>«</a:t>
            </a:r>
            <a:r>
              <a:rPr lang="ru-RU" dirty="0" err="1">
                <a:solidFill>
                  <a:schemeClr val="tx1"/>
                </a:solidFill>
                <a:latin typeface="Times New Roman"/>
                <a:ea typeface="Calibri"/>
              </a:rPr>
              <a:t>Поллианна</a:t>
            </a:r>
            <a:r>
              <a:rPr lang="ru-RU" dirty="0">
                <a:solidFill>
                  <a:schemeClr val="tx1"/>
                </a:solidFill>
                <a:latin typeface="Times New Roman"/>
                <a:ea typeface="Calibri"/>
              </a:rPr>
              <a:t>» </a:t>
            </a:r>
            <a:r>
              <a:rPr lang="ru-RU" dirty="0" smtClean="0">
                <a:solidFill>
                  <a:schemeClr val="tx1"/>
                </a:solidFill>
                <a:latin typeface="Times New Roman"/>
                <a:ea typeface="Calibri"/>
              </a:rPr>
              <a:t> (предполагаемое количество просмотров 500 в день)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1981200" cy="365760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r"/>
            <a:fld id="{55C5C989-2301-4BDF-B91E-C57D8C877669}" type="slidenum">
              <a:rPr lang="ru-RU" sz="2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33</a:t>
            </a:fld>
            <a:endParaRPr lang="ru-RU" sz="2000" b="1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38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476672"/>
            <a:ext cx="6781800" cy="582960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ЗАКЛЮЧЕНИЕ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7456" y="1400611"/>
            <a:ext cx="8424936" cy="5040560"/>
          </a:xfrm>
        </p:spPr>
        <p:txBody>
          <a:bodyPr>
            <a:noAutofit/>
          </a:bodyPr>
          <a:lstStyle/>
          <a:p>
            <a:pPr marL="457200" indent="0" algn="just">
              <a:spcAft>
                <a:spcPts val="0"/>
              </a:spcAft>
              <a:buNone/>
              <a:tabLst>
                <a:tab pos="5939790" algn="r"/>
              </a:tabLst>
            </a:pPr>
            <a:r>
              <a:rPr lang="ru-RU" sz="2000" dirty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В ходе </a:t>
            </a:r>
            <a:r>
              <a:rPr lang="ru-RU" sz="2000" dirty="0" smtClean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работы были </a:t>
            </a:r>
            <a:r>
              <a:rPr lang="ru-RU" sz="2000" dirty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разработаны </a:t>
            </a:r>
            <a:r>
              <a:rPr lang="ru-RU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информационно-аналитическая система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управления гостиницей с блоком оценки и прогноза востребованности её </a:t>
            </a:r>
            <a:r>
              <a:rPr lang="ru-RU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услуг. </a:t>
            </a:r>
          </a:p>
          <a:p>
            <a:pPr marL="457200" indent="0" algn="just">
              <a:spcAft>
                <a:spcPts val="0"/>
              </a:spcAft>
              <a:buNone/>
              <a:tabLst>
                <a:tab pos="5939790" algn="r"/>
              </a:tabLst>
            </a:pPr>
            <a:r>
              <a:rPr lang="ru-RU" sz="2000" dirty="0" smtClean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Были решены следующие поставленные задачи:</a:t>
            </a:r>
            <a:endParaRPr lang="ru-RU" sz="1600" dirty="0" smtClean="0">
              <a:solidFill>
                <a:schemeClr val="tx1"/>
              </a:solidFill>
              <a:latin typeface="Calibri"/>
              <a:ea typeface="Calibri"/>
              <a:cs typeface="Times New Roman"/>
            </a:endParaRPr>
          </a:p>
          <a:p>
            <a:pPr lvl="0" algn="just">
              <a:buFont typeface="+mj-lt"/>
              <a:buAutoNum type="arabicPeriod"/>
            </a:pPr>
            <a:r>
              <a:rPr lang="ru-RU" sz="2000" dirty="0" smtClean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Изучена </a:t>
            </a:r>
            <a:r>
              <a:rPr lang="ru-RU" sz="2000" dirty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и </a:t>
            </a:r>
            <a:r>
              <a:rPr lang="ru-RU" sz="2000" dirty="0" smtClean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описана </a:t>
            </a:r>
            <a:r>
              <a:rPr lang="ru-RU" sz="2000" dirty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деятельность ООО </a:t>
            </a:r>
            <a:r>
              <a:rPr lang="ru-RU" sz="2000" dirty="0" smtClean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«Три медведя»;</a:t>
            </a:r>
            <a:endParaRPr lang="ru-RU" sz="1600" dirty="0">
              <a:solidFill>
                <a:schemeClr val="tx1"/>
              </a:solidFill>
              <a:latin typeface="Calibri"/>
              <a:ea typeface="Calibri"/>
              <a:cs typeface="Times New Roman"/>
            </a:endParaRPr>
          </a:p>
          <a:p>
            <a:pPr lvl="0" algn="just">
              <a:buFont typeface="+mj-lt"/>
              <a:buAutoNum type="arabicPeriod"/>
            </a:pPr>
            <a:r>
              <a:rPr lang="ru-RU" sz="2000" dirty="0" smtClean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Построена </a:t>
            </a:r>
            <a:r>
              <a:rPr lang="ru-RU" sz="2000" dirty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модель бизнес-процессов «как есть», </a:t>
            </a:r>
            <a:r>
              <a:rPr lang="ru-RU" sz="2000" dirty="0" smtClean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выявлены </a:t>
            </a:r>
            <a:r>
              <a:rPr lang="ru-RU" sz="2000" dirty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недостатки  и </a:t>
            </a:r>
            <a:r>
              <a:rPr lang="ru-RU" sz="2000" dirty="0" smtClean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определены требования </a:t>
            </a:r>
            <a:r>
              <a:rPr lang="ru-RU" sz="2000" dirty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к функционалу создаваемой </a:t>
            </a:r>
            <a:r>
              <a:rPr lang="ru-RU" sz="2000" dirty="0" smtClean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системе;</a:t>
            </a:r>
            <a:endParaRPr lang="ru-RU" sz="1600" dirty="0">
              <a:solidFill>
                <a:schemeClr val="tx1"/>
              </a:solidFill>
              <a:latin typeface="Calibri"/>
              <a:ea typeface="Calibri"/>
              <a:cs typeface="Times New Roman"/>
            </a:endParaRPr>
          </a:p>
          <a:p>
            <a:pPr lvl="0" algn="just">
              <a:buFont typeface="+mj-lt"/>
              <a:buAutoNum type="arabicPeriod"/>
            </a:pPr>
            <a:r>
              <a:rPr lang="ru-RU" sz="2000" dirty="0" smtClean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Построена </a:t>
            </a:r>
            <a:r>
              <a:rPr lang="ru-RU" sz="2000" dirty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модель бизнес-процессов «как должно быть»;</a:t>
            </a:r>
            <a:endParaRPr lang="ru-RU" sz="1600" dirty="0">
              <a:solidFill>
                <a:schemeClr val="tx1"/>
              </a:solidFill>
              <a:latin typeface="Calibri"/>
              <a:ea typeface="Calibri"/>
              <a:cs typeface="Times New Roman"/>
            </a:endParaRPr>
          </a:p>
          <a:p>
            <a:pPr lvl="0" algn="just">
              <a:buFont typeface="+mj-lt"/>
              <a:buAutoNum type="arabicPeriod"/>
            </a:pPr>
            <a:r>
              <a:rPr lang="ru-RU" sz="2000" dirty="0" smtClean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Разработан АИС для предприятия - </a:t>
            </a:r>
            <a:r>
              <a:rPr lang="ru-RU" sz="2000" dirty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системы, осуществляющей необходимые </a:t>
            </a:r>
            <a:r>
              <a:rPr lang="ru-RU" sz="2000" dirty="0" smtClean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функции;</a:t>
            </a:r>
          </a:p>
          <a:p>
            <a:pPr lvl="0" algn="just">
              <a:buFont typeface="+mj-lt"/>
              <a:buAutoNum type="arabicPeriod"/>
            </a:pPr>
            <a:r>
              <a:rPr lang="ru-RU" sz="2000" dirty="0" smtClean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Разработан блок оценки и прогноза востребованности услуг гостиниц.</a:t>
            </a:r>
            <a:endParaRPr lang="ru-RU" sz="1600" dirty="0">
              <a:solidFill>
                <a:schemeClr val="tx1"/>
              </a:solidFill>
              <a:latin typeface="Calibri"/>
              <a:ea typeface="Calibri"/>
              <a:cs typeface="Times New Roman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100392" y="6309320"/>
            <a:ext cx="762000" cy="365125"/>
          </a:xfrm>
        </p:spPr>
        <p:txBody>
          <a:bodyPr/>
          <a:lstStyle/>
          <a:p>
            <a:fld id="{55C5C989-2301-4BDF-B91E-C57D8C877669}" type="slidenum">
              <a:rPr lang="ru-RU" sz="2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34</a:t>
            </a:fld>
            <a:endParaRPr lang="ru-RU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11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571472" y="1700808"/>
            <a:ext cx="8143932" cy="2214578"/>
          </a:xfrm>
          <a:prstGeom prst="rect">
            <a:avLst/>
          </a:prstGeom>
          <a:solidFill>
            <a:srgbClr val="F1F1F3"/>
          </a:solidFill>
          <a:ln>
            <a:solidFill>
              <a:srgbClr val="F5F5F5"/>
            </a:solidFill>
          </a:ln>
        </p:spPr>
        <p:style>
          <a:lnRef idx="1">
            <a:schemeClr val="accent1"/>
          </a:lnRef>
          <a:fillRef idx="1001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ru-RU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2000" b="1" dirty="0">
                <a:latin typeface="Verdana" panose="020B0604030504040204" pitchFamily="34" charset="0"/>
                <a:ea typeface="Verdana" panose="020B0604030504040204" pitchFamily="34" charset="0"/>
              </a:rPr>
              <a:t>Разработка информационно-аналитической системы управления гостиницей с блоком оценки и прогноза востребованности её услуг</a:t>
            </a:r>
            <a:endParaRPr lang="ru-RU" sz="2000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itchFamily="18" charset="0"/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405953" y="4279416"/>
            <a:ext cx="8319867" cy="246195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lIns="182880" tIns="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3" algn="l">
              <a:buSzPct val="80000"/>
              <a:buFontTx/>
              <a:buNone/>
              <a:tabLst>
                <a:tab pos="36513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ru-RU" sz="15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Выполнил</a:t>
            </a:r>
            <a:r>
              <a:rPr lang="ru-RU" sz="1500" b="1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и</a:t>
            </a:r>
            <a:r>
              <a:rPr lang="ru-RU" sz="15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					        ст. гр. ПИЭ-51</a:t>
            </a:r>
          </a:p>
          <a:p>
            <a:pPr marL="36513" algn="l">
              <a:buSzPct val="80000"/>
              <a:buFontTx/>
              <a:buNone/>
              <a:tabLst>
                <a:tab pos="36513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ru-RU" sz="15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						        Грибов Владимир,</a:t>
            </a:r>
          </a:p>
          <a:p>
            <a:pPr marL="36513" algn="l">
              <a:buSzPct val="80000"/>
              <a:buFontTx/>
              <a:buNone/>
              <a:tabLst>
                <a:tab pos="36513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ru-RU" sz="15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						        Зверев Антон</a:t>
            </a:r>
          </a:p>
          <a:p>
            <a:pPr marL="36513" algn="l">
              <a:buSzPct val="80000"/>
              <a:buFontTx/>
              <a:buNone/>
              <a:tabLst>
                <a:tab pos="36513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endParaRPr lang="ru-RU" sz="1500" b="1" dirty="0" smtClean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36513" algn="l">
              <a:buSzPct val="80000"/>
              <a:buFontTx/>
              <a:buNone/>
              <a:tabLst>
                <a:tab pos="36513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ru-RU" sz="15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Руководитель  				    	        ст. преподаватель</a:t>
            </a:r>
          </a:p>
          <a:p>
            <a:pPr marL="36513" algn="l">
              <a:buSzPct val="80000"/>
              <a:buFontTx/>
              <a:buNone/>
              <a:tabLst>
                <a:tab pos="36513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ru-RU" sz="15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						        каф. ИСЭ </a:t>
            </a:r>
          </a:p>
          <a:p>
            <a:pPr marL="36513" algn="l">
              <a:buSzPct val="80000"/>
              <a:tabLst>
                <a:tab pos="36513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ru-RU" sz="15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						        </a:t>
            </a:r>
            <a:r>
              <a:rPr lang="ru-RU" sz="1500" b="1" dirty="0" err="1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Гунер</a:t>
            </a:r>
            <a:r>
              <a:rPr lang="ru-RU" sz="15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Михаил</a:t>
            </a:r>
            <a:endParaRPr lang="ru-RU" sz="1500" b="1" dirty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36513" algn="l">
              <a:buSzPct val="80000"/>
              <a:buFontTx/>
              <a:buNone/>
              <a:tabLst>
                <a:tab pos="36513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ru-RU" sz="15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						        Викторович</a:t>
            </a:r>
          </a:p>
          <a:p>
            <a:pPr marL="36513">
              <a:buSzPct val="80000"/>
              <a:buFontTx/>
              <a:buNone/>
              <a:tabLst>
                <a:tab pos="36513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ru-RU" sz="15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БАРНАУЛ 2019</a:t>
            </a:r>
            <a:endParaRPr lang="ru-RU" sz="1500" b="1" dirty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592388" y="116632"/>
            <a:ext cx="8123015" cy="160740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Алтайский государственный технический университет</a:t>
            </a:r>
            <a:b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им. И. И. Ползунова</a:t>
            </a:r>
            <a:b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Кафедра «Информационные системы в экономике»</a:t>
            </a:r>
            <a:r>
              <a:rPr kumimoji="0" lang="ru-RU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kumimoji="0" lang="ru-RU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</a:b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01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C989-2301-4BDF-B91E-C57D8C877669}" type="slidenum">
              <a:rPr lang="ru-RU" sz="2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4</a:t>
            </a:fld>
            <a:endParaRPr lang="ru-RU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115616" y="188640"/>
            <a:ext cx="6781800" cy="799510"/>
          </a:xfrm>
        </p:spPr>
        <p:txBody>
          <a:bodyPr>
            <a:normAutofit fontScale="90000"/>
          </a:bodyPr>
          <a:lstStyle/>
          <a:p>
            <a:r>
              <a:rPr lang="ru-RU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Актуальность работы</a:t>
            </a:r>
            <a:endParaRPr lang="ru-RU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475656" y="1844824"/>
            <a:ext cx="6318448" cy="2706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Результаты анализа спроса: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SzPts val="1200"/>
              <a:buFont typeface="Symbol" panose="05050102010706020507" pitchFamily="18" charset="2"/>
              <a:buChar char=""/>
            </a:pPr>
            <a:r>
              <a:rPr lang="ru-RU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Средняя динамика роста малых гостиниц в год составляет </a:t>
            </a:r>
            <a:r>
              <a:rPr lang="ru-RU" sz="2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4%</a:t>
            </a:r>
            <a:endParaRPr lang="ru-RU" sz="2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SzPts val="1200"/>
              <a:buFont typeface="Symbol" panose="05050102010706020507" pitchFamily="18" charset="2"/>
              <a:buChar char=""/>
            </a:pPr>
            <a:r>
              <a:rPr lang="ru-RU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Количество хостелов в </a:t>
            </a:r>
            <a:r>
              <a:rPr lang="ru-RU" sz="2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2017</a:t>
            </a:r>
            <a:r>
              <a:rPr lang="ru-RU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году увеличилось на </a:t>
            </a:r>
            <a:r>
              <a:rPr lang="ru-RU" sz="2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51%</a:t>
            </a:r>
            <a:endParaRPr lang="ru-RU" sz="2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200"/>
              <a:buFont typeface="Symbol" panose="05050102010706020507" pitchFamily="18" charset="2"/>
              <a:buChar char=""/>
            </a:pPr>
            <a:r>
              <a:rPr lang="ru-RU" sz="22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 сохранении темпа роста в </a:t>
            </a:r>
            <a:r>
              <a:rPr lang="ru-RU" sz="22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2018</a:t>
            </a:r>
            <a:r>
              <a:rPr lang="ru-RU" sz="22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году количество малых гостиниц возрастет на </a:t>
            </a:r>
            <a:r>
              <a:rPr lang="ru-RU" sz="22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32%</a:t>
            </a:r>
            <a:endParaRPr lang="ru-RU" sz="22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068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376773"/>
            <a:ext cx="6781800" cy="592088"/>
          </a:xfrm>
        </p:spPr>
        <p:txBody>
          <a:bodyPr>
            <a:normAutofit fontScale="90000"/>
          </a:bodyPr>
          <a:lstStyle/>
          <a:p>
            <a:r>
              <a:rPr lang="ru-RU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Цель работы</a:t>
            </a:r>
            <a:endParaRPr lang="ru-RU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560" y="1916832"/>
            <a:ext cx="8229600" cy="2016224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ru-RU" sz="2200" dirty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Цель </a:t>
            </a:r>
            <a:r>
              <a:rPr lang="ru-RU" sz="2200" dirty="0" smtClean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работы: </a:t>
            </a:r>
            <a:r>
              <a:rPr lang="ru-RU" sz="2200" dirty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разработать информационно-аналитическую систему управления </a:t>
            </a:r>
            <a:r>
              <a:rPr lang="ru-RU" sz="2200" dirty="0" smtClean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гостиницей (на </a:t>
            </a:r>
            <a:r>
              <a:rPr lang="ru-RU" sz="2200" dirty="0" smtClean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примере ООО </a:t>
            </a:r>
            <a:r>
              <a:rPr lang="ru-RU" sz="2200" dirty="0" smtClean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«Три медведя») с блоком оценки и прогноза востребованности её услуг</a:t>
            </a:r>
            <a:r>
              <a:rPr lang="ru-RU" sz="2200" dirty="0" smtClean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.</a:t>
            </a:r>
            <a:endParaRPr lang="ru-RU" sz="2200" dirty="0">
              <a:solidFill>
                <a:schemeClr val="tx1"/>
              </a:solidFill>
              <a:latin typeface="Times New Roman"/>
              <a:ea typeface="Calibri"/>
              <a:cs typeface="Times New Roman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1981200" cy="365760"/>
          </a:xfrm>
        </p:spPr>
        <p:txBody>
          <a:bodyPr/>
          <a:lstStyle/>
          <a:p>
            <a:pPr algn="r"/>
            <a:fld id="{55C5C989-2301-4BDF-B91E-C57D8C877669}" type="slidenum">
              <a:rPr lang="ru-RU" sz="2000" b="1" cap="all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pPr algn="r"/>
              <a:t>5</a:t>
            </a:fld>
            <a:endParaRPr lang="ru-RU" sz="2000" b="1" cap="all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07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260648"/>
            <a:ext cx="6781800" cy="726976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З</a:t>
            </a:r>
            <a:r>
              <a:rPr lang="ru-RU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адачи работы</a:t>
            </a:r>
            <a:endParaRPr lang="ru-RU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464496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Изучить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описать деятельность ООО </a:t>
            </a: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«Три медведя».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Построить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бизнес-процессов «как есть», выявить </a:t>
            </a: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недостатки действующей модели.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Определить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требования к функционалу создаваемой </a:t>
            </a: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системе.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Построить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бизнес-процессов «как должно быть</a:t>
            </a: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».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</a:t>
            </a: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АИС,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осуществляющей необходимые </a:t>
            </a: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функции.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Выполнить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программную реализацию </a:t>
            </a: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системы.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Рассчитать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оценить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эффективность от </a:t>
            </a: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внедрения.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itchFamily="2" charset="2"/>
              <a:buChar char="ü"/>
            </a:pP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699549" y="6394976"/>
            <a:ext cx="1981200" cy="340782"/>
          </a:xfrm>
        </p:spPr>
        <p:txBody>
          <a:bodyPr/>
          <a:lstStyle/>
          <a:p>
            <a:pPr algn="r"/>
            <a:fld id="{55C5C989-2301-4BDF-B91E-C57D8C877669}" type="slidenum">
              <a:rPr lang="ru-RU" sz="2000" b="1" cap="all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pPr algn="r"/>
              <a:t>6</a:t>
            </a:fld>
            <a:endParaRPr lang="ru-RU" sz="2000" b="1" cap="all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67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Rectangle 16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971600" y="188640"/>
            <a:ext cx="7488832" cy="86409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Виды экономической деятельности </a:t>
            </a:r>
            <a:br>
              <a:rPr lang="ru-RU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ООО «Три медведя»</a:t>
            </a:r>
            <a:endParaRPr lang="ru-RU" sz="2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8" name="Объект 2"/>
          <p:cNvSpPr>
            <a:spLocks noGrp="1"/>
          </p:cNvSpPr>
          <p:nvPr>
            <p:ph idx="1"/>
          </p:nvPr>
        </p:nvSpPr>
        <p:spPr>
          <a:xfrm>
            <a:off x="323528" y="1052736"/>
            <a:ext cx="8533928" cy="9361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Основная экономическая деятельность компании ООО «Три медведя» - Деятельность по предоставлению мест для краткосрочного проживания, код ОКВЭД – 55.2.</a:t>
            </a:r>
          </a:p>
          <a:p>
            <a:pPr indent="0" algn="just">
              <a:spcAft>
                <a:spcPts val="0"/>
              </a:spcAft>
              <a:buNone/>
            </a:pPr>
            <a:endParaRPr lang="ru-RU" sz="16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378681"/>
              </p:ext>
            </p:extLst>
          </p:nvPr>
        </p:nvGraphicFramePr>
        <p:xfrm>
          <a:off x="251520" y="1700808"/>
          <a:ext cx="8640960" cy="51748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15446"/>
                <a:gridCol w="7125514"/>
              </a:tblGrid>
              <a:tr h="4185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Код ОКВЭД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539" marR="615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Наименование вида деятельности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539" marR="61539" marT="0" marB="0" anchor="ctr"/>
                </a:tc>
              </a:tr>
              <a:tr h="30118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18.12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539" marR="6153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Прочие виды полиграфической деятельности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539" marR="61539" marT="0" marB="0" anchor="ctr"/>
                </a:tc>
              </a:tr>
              <a:tr h="6023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18.14</a:t>
                      </a:r>
                      <a:endParaRPr lang="ru-RU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539" marR="6153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Деятельность брошюровочно-переплетная и отделочная и сопутствующие услуги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539" marR="61539" marT="0" marB="0" anchor="ctr"/>
                </a:tc>
              </a:tr>
              <a:tr h="30118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47.9</a:t>
                      </a:r>
                      <a:endParaRPr lang="ru-RU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539" marR="6153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Торговля розничная вне магазинов, палаток, рынков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539" marR="61539" marT="0" marB="0" anchor="ctr"/>
                </a:tc>
              </a:tr>
              <a:tr h="6023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47.91.2</a:t>
                      </a:r>
                      <a:endParaRPr lang="ru-RU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539" marR="6153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Торговля розничная, осуществляемая непосредственно при помощи информационно-коммуникационной сети Интернет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539" marR="61539" marT="0" marB="0" anchor="ctr"/>
                </a:tc>
              </a:tr>
              <a:tr h="30118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47.91.3</a:t>
                      </a:r>
                      <a:endParaRPr lang="ru-RU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539" marR="6153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Торговля розничная через Интернет-аукционы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539" marR="61539" marT="0" marB="0" anchor="ctr"/>
                </a:tc>
              </a:tr>
              <a:tr h="6023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47.91.4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539" marR="6153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Торговля розничная, осуществляемая непосредственно при помощи телевидения, радио, телефона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539" marR="61539" marT="0" marB="0" anchor="ctr"/>
                </a:tc>
              </a:tr>
              <a:tr h="36648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62.02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Деятельность консультативная и работы в области компьютерных технологий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6023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62.09</a:t>
                      </a:r>
                      <a:endParaRPr lang="ru-RU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Деятельность, связанная с использованием вычислительной техники и информационных технологий, прочая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6648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95.11</a:t>
                      </a:r>
                      <a:endParaRPr lang="ru-RU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Ремонт компьютеров и периферийного компьютерного оборудования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76256" y="6309320"/>
            <a:ext cx="1981200" cy="365760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r"/>
            <a:fld id="{55C5C989-2301-4BDF-B91E-C57D8C877669}" type="slidenum">
              <a:rPr lang="ru-RU" sz="2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7</a:t>
            </a:fld>
            <a:endParaRPr lang="ru-RU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31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244408" y="6093296"/>
            <a:ext cx="800538" cy="437133"/>
          </a:xfrm>
        </p:spPr>
        <p:txBody>
          <a:bodyPr/>
          <a:lstStyle/>
          <a:p>
            <a:fld id="{55C5C989-2301-4BDF-B91E-C57D8C877669}" type="slidenum">
              <a:rPr lang="ru-RU" sz="2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8</a:t>
            </a:fld>
            <a:endParaRPr lang="ru-RU" sz="2000" dirty="0"/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57199" y="116632"/>
            <a:ext cx="8229600" cy="83549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Организационная структура </a:t>
            </a:r>
            <a:br>
              <a:rPr lang="ru-RU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ООО «Три медведя» («как есть»)</a:t>
            </a:r>
            <a:endParaRPr lang="ru-RU" sz="2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Рисунок 6" descr="D:\DIPLOMA\diagrams\Орг.структ.Как есть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221492"/>
            <a:ext cx="6597664" cy="48743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211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9024" y="332656"/>
            <a:ext cx="7985719" cy="1080120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1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Модель бизнес процессов А0 «Управление взаимоотношениями с клиентами»</a:t>
            </a:r>
            <a:br>
              <a:rPr lang="ru-RU" sz="1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1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(модель деятельности «КАК </a:t>
            </a:r>
            <a:r>
              <a:rPr lang="ru-RU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ЕСТЬ</a:t>
            </a:r>
            <a:r>
              <a:rPr lang="ru-RU" sz="1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»)</a:t>
            </a:r>
            <a:endParaRPr lang="ru-RU" sz="1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76256" y="6519624"/>
            <a:ext cx="1981200" cy="365760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r"/>
            <a:fld id="{55C5C989-2301-4BDF-B91E-C57D8C877669}" type="slidenum">
              <a:rPr lang="ru-RU" sz="2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9</a:t>
            </a:fld>
            <a:endParaRPr lang="ru-RU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26" name="Picture 2" descr="C:\Users\Дарья\Desktop\New Folder\02_A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66"/>
          <a:stretch/>
        </p:blipFill>
        <p:spPr bwMode="auto">
          <a:xfrm>
            <a:off x="536874" y="1628800"/>
            <a:ext cx="8070252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61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сполнительная">
  <a:themeElements>
    <a:clrScheme name="Исполнительная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Исполнительная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Исполнитель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21250</TotalTime>
  <Words>859</Words>
  <Application>Microsoft Office PowerPoint</Application>
  <PresentationFormat>Экран (4:3)</PresentationFormat>
  <Paragraphs>304</Paragraphs>
  <Slides>35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46" baseType="lpstr">
      <vt:lpstr>Arial</vt:lpstr>
      <vt:lpstr>Calibri</vt:lpstr>
      <vt:lpstr>Century Gothic</vt:lpstr>
      <vt:lpstr>Courier New</vt:lpstr>
      <vt:lpstr>Georgia</vt:lpstr>
      <vt:lpstr>Palatino Linotype</vt:lpstr>
      <vt:lpstr>Symbol</vt:lpstr>
      <vt:lpstr>Times New Roman</vt:lpstr>
      <vt:lpstr>Verdana</vt:lpstr>
      <vt:lpstr>Wingdings</vt:lpstr>
      <vt:lpstr>Исполнительная</vt:lpstr>
      <vt:lpstr>Презентация PowerPoint</vt:lpstr>
      <vt:lpstr>Актуальность работы</vt:lpstr>
      <vt:lpstr>Актуальность работы</vt:lpstr>
      <vt:lpstr>Актуальность работы</vt:lpstr>
      <vt:lpstr>Цель работы</vt:lpstr>
      <vt:lpstr>Задачи работы</vt:lpstr>
      <vt:lpstr>Виды экономической деятельности  ООО «Три медведя»</vt:lpstr>
      <vt:lpstr>Организационная структура  ООО «Три медведя» («как есть»)</vt:lpstr>
      <vt:lpstr>Модель бизнес процессов А0 «Управление взаимоотношениями с клиентами» (модель деятельности «КАК ЕСТЬ»)</vt:lpstr>
      <vt:lpstr>Недостатки действующей модели</vt:lpstr>
      <vt:lpstr>Сравнительный обзор аналогичных систем</vt:lpstr>
      <vt:lpstr>Сравнительный обзор аналогичных систем</vt:lpstr>
      <vt:lpstr>Презентация PowerPoint</vt:lpstr>
      <vt:lpstr>Модель бизнес процессов А0 «Управление взаимоотношениями с клиентами» (модель деятельности «КАК ДОЛЖНО БЫТЬ»)</vt:lpstr>
      <vt:lpstr>Детализация блока А2 «Поиск клиентских баз» (модель деятельности «КАК ДОЛЖНО БЫТЬ»)</vt:lpstr>
      <vt:lpstr>Детализация блока А4 «Рассылка писем и диалог  с клиентом» (модель деятельности «КАК ДОЛЖНО БЫТЬ»)</vt:lpstr>
      <vt:lpstr>Функциональные ВОЗМОЖНОСТИ системы</vt:lpstr>
      <vt:lpstr>Логическая схема базы данных</vt:lpstr>
      <vt:lpstr>ПРОГРАММНОЕ ОБЕСПЕЧЕНИЕ </vt:lpstr>
      <vt:lpstr>АРХИТЕКТУРА СИСТЕМЫ</vt:lpstr>
      <vt:lpstr>Программная реализация Общие справочники</vt:lpstr>
      <vt:lpstr>Программная реализация Подсистема «АРМ Руководителя». План продаж</vt:lpstr>
      <vt:lpstr>Программная реализация Подсистема «АРМ Руководителя». Шаблоны писем и Задачи рассылки писем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Эффективность</vt:lpstr>
      <vt:lpstr>ЗАКЛЮЧЕНИЕ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Jane</dc:creator>
  <cp:lastModifiedBy>RePack by Diakov</cp:lastModifiedBy>
  <cp:revision>422</cp:revision>
  <dcterms:created xsi:type="dcterms:W3CDTF">2014-11-16T21:16:17Z</dcterms:created>
  <dcterms:modified xsi:type="dcterms:W3CDTF">2019-06-15T15:47:47Z</dcterms:modified>
</cp:coreProperties>
</file>